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439" r:id="rId2"/>
    <p:sldId id="377" r:id="rId3"/>
    <p:sldId id="351" r:id="rId4"/>
    <p:sldId id="298" r:id="rId5"/>
    <p:sldId id="440" r:id="rId6"/>
    <p:sldId id="419" r:id="rId7"/>
    <p:sldId id="441" r:id="rId8"/>
    <p:sldId id="442" r:id="rId9"/>
    <p:sldId id="443" r:id="rId10"/>
    <p:sldId id="444" r:id="rId11"/>
    <p:sldId id="445" r:id="rId12"/>
    <p:sldId id="404" r:id="rId13"/>
    <p:sldId id="405" r:id="rId14"/>
    <p:sldId id="449" r:id="rId15"/>
    <p:sldId id="448" r:id="rId16"/>
  </p:sldIdLst>
  <p:sldSz cx="9144000" cy="6858000" type="screen4x3"/>
  <p:notesSz cx="6858000" cy="99472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65" autoAdjust="0"/>
    <p:restoredTop sz="94662" autoAdjust="0"/>
  </p:normalViewPr>
  <p:slideViewPr>
    <p:cSldViewPr>
      <p:cViewPr varScale="1">
        <p:scale>
          <a:sx n="87" d="100"/>
          <a:sy n="87" d="100"/>
        </p:scale>
        <p:origin x="-13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39E4-BA0E-4A03-8675-79C9F7237384}" type="datetimeFigureOut">
              <a:rPr lang="pl-PL" smtClean="0"/>
              <a:pPr/>
              <a:t>2017-11-24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C84A-A5E2-41CB-A789-5B4201F42C6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39E4-BA0E-4A03-8675-79C9F7237384}" type="datetimeFigureOut">
              <a:rPr lang="pl-PL" smtClean="0"/>
              <a:pPr/>
              <a:t>2017-11-24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C84A-A5E2-41CB-A789-5B4201F42C6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39E4-BA0E-4A03-8675-79C9F7237384}" type="datetimeFigureOut">
              <a:rPr lang="pl-PL" smtClean="0"/>
              <a:pPr/>
              <a:t>2017-11-24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C84A-A5E2-41CB-A789-5B4201F42C6D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39E4-BA0E-4A03-8675-79C9F7237384}" type="datetimeFigureOut">
              <a:rPr lang="pl-PL" smtClean="0"/>
              <a:pPr/>
              <a:t>2017-11-24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C84A-A5E2-41CB-A789-5B4201F42C6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39E4-BA0E-4A03-8675-79C9F7237384}" type="datetimeFigureOut">
              <a:rPr lang="pl-PL" smtClean="0"/>
              <a:pPr/>
              <a:t>2017-11-24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C84A-A5E2-41CB-A789-5B4201F42C6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39E4-BA0E-4A03-8675-79C9F7237384}" type="datetimeFigureOut">
              <a:rPr lang="pl-PL" smtClean="0"/>
              <a:pPr/>
              <a:t>2017-11-24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C84A-A5E2-41CB-A789-5B4201F42C6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39E4-BA0E-4A03-8675-79C9F7237384}" type="datetimeFigureOut">
              <a:rPr lang="pl-PL" smtClean="0"/>
              <a:pPr/>
              <a:t>2017-11-24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C84A-A5E2-41CB-A789-5B4201F42C6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39E4-BA0E-4A03-8675-79C9F7237384}" type="datetimeFigureOut">
              <a:rPr lang="pl-PL" smtClean="0"/>
              <a:pPr/>
              <a:t>2017-11-24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C84A-A5E2-41CB-A789-5B4201F42C6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39E4-BA0E-4A03-8675-79C9F7237384}" type="datetimeFigureOut">
              <a:rPr lang="pl-PL" smtClean="0"/>
              <a:pPr/>
              <a:t>2017-11-24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C84A-A5E2-41CB-A789-5B4201F42C6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39E4-BA0E-4A03-8675-79C9F7237384}" type="datetimeFigureOut">
              <a:rPr lang="pl-PL" smtClean="0"/>
              <a:pPr/>
              <a:t>2017-11-24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C84A-A5E2-41CB-A789-5B4201F42C6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39E4-BA0E-4A03-8675-79C9F7237384}" type="datetimeFigureOut">
              <a:rPr lang="pl-PL" smtClean="0"/>
              <a:pPr/>
              <a:t>2017-11-24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C84A-A5E2-41CB-A789-5B4201F42C6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32A39E4-BA0E-4A03-8675-79C9F7237384}" type="datetimeFigureOut">
              <a:rPr lang="pl-PL" smtClean="0"/>
              <a:pPr/>
              <a:t>2017-11-24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A59C84A-A5E2-41CB-A789-5B4201F42C6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763688" y="1052736"/>
            <a:ext cx="65527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endParaRPr lang="pl-PL" sz="3200" b="1" dirty="0">
              <a:solidFill>
                <a:schemeClr val="bg1"/>
              </a:solidFill>
            </a:endParaRPr>
          </a:p>
          <a:p>
            <a:pPr algn="ctr" hangingPunct="0"/>
            <a:r>
              <a:rPr lang="pl-PL" sz="6000" b="1" dirty="0" smtClean="0">
                <a:solidFill>
                  <a:srgbClr val="0070C0"/>
                </a:solidFill>
              </a:rPr>
              <a:t>Konferencja</a:t>
            </a:r>
            <a:r>
              <a:rPr lang="pl-PL" sz="4000" b="1" dirty="0" smtClean="0">
                <a:solidFill>
                  <a:srgbClr val="0070C0"/>
                </a:solidFill>
              </a:rPr>
              <a:t> </a:t>
            </a:r>
            <a:endParaRPr lang="pl-PL" sz="4000" b="1" dirty="0" smtClean="0">
              <a:solidFill>
                <a:srgbClr val="0070C0"/>
              </a:solidFill>
            </a:endParaRPr>
          </a:p>
          <a:p>
            <a:pPr algn="ctr" hangingPunct="0"/>
            <a:r>
              <a:rPr lang="pl-PL" sz="6000" b="1" dirty="0" smtClean="0">
                <a:solidFill>
                  <a:schemeClr val="bg1"/>
                </a:solidFill>
              </a:rPr>
              <a:t>„Czas na Ekologię</a:t>
            </a:r>
            <a:r>
              <a:rPr lang="pl-PL" sz="6000" b="1" dirty="0" smtClean="0">
                <a:solidFill>
                  <a:schemeClr val="bg1"/>
                </a:solidFill>
              </a:rPr>
              <a:t>”</a:t>
            </a:r>
          </a:p>
          <a:p>
            <a:pPr algn="ctr" hangingPunct="0"/>
            <a:r>
              <a:rPr lang="pl-PL" sz="2000" b="1" dirty="0" smtClean="0">
                <a:solidFill>
                  <a:srgbClr val="0070C0"/>
                </a:solidFill>
              </a:rPr>
              <a:t>4 grudnia 2017 roku</a:t>
            </a:r>
          </a:p>
          <a:p>
            <a:pPr algn="ctr" hangingPunct="0"/>
            <a:r>
              <a:rPr lang="pl-PL" sz="2000" b="1" dirty="0" smtClean="0">
                <a:solidFill>
                  <a:srgbClr val="0070C0"/>
                </a:solidFill>
              </a:rPr>
              <a:t>Łódzki Rynek Hurtowy „Zjazdowa”</a:t>
            </a:r>
            <a:r>
              <a:rPr lang="pl-PL" sz="2000" b="1" dirty="0" smtClean="0">
                <a:solidFill>
                  <a:srgbClr val="0070C0"/>
                </a:solidFill>
              </a:rPr>
              <a:t>                                                          </a:t>
            </a:r>
            <a:endParaRPr lang="pl-PL" sz="2000" b="1" dirty="0" smtClean="0">
              <a:solidFill>
                <a:schemeClr val="bg1"/>
              </a:solidFill>
            </a:endParaRPr>
          </a:p>
          <a:p>
            <a:pPr algn="ctr" hangingPunct="0"/>
            <a:endParaRPr lang="pl-PL" sz="3200" dirty="0">
              <a:solidFill>
                <a:schemeClr val="bg1"/>
              </a:solidFill>
            </a:endParaRPr>
          </a:p>
          <a:p>
            <a:pPr hangingPunct="0"/>
            <a:r>
              <a:rPr lang="pl-PL" sz="3200" b="1" dirty="0" smtClean="0">
                <a:solidFill>
                  <a:schemeClr val="bg1"/>
                </a:solidFill>
              </a:rPr>
              <a:t> </a:t>
            </a:r>
            <a:endParaRPr lang="pl-PL" sz="2800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848" y="5589240"/>
            <a:ext cx="12700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18780" y="5627856"/>
            <a:ext cx="16889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900" b="1" dirty="0" smtClean="0">
                <a:solidFill>
                  <a:srgbClr val="009933"/>
                </a:solidFill>
              </a:rPr>
              <a:t>Izba Rolnicza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Województwa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Łódzkiego</a:t>
            </a:r>
            <a:endParaRPr lang="pl-PL" sz="1900" b="1" dirty="0">
              <a:solidFill>
                <a:srgbClr val="009933"/>
              </a:solidFill>
            </a:endParaRPr>
          </a:p>
        </p:txBody>
      </p:sp>
      <p:sp>
        <p:nvSpPr>
          <p:cNvPr id="2" name="AutoShape 2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3" name="AutoShape 4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9" name="AutoShape 6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611560" y="1340768"/>
            <a:ext cx="80648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hangingPunct="0"/>
            <a:endParaRPr lang="pl-PL" sz="2400" b="1" dirty="0" smtClean="0">
              <a:solidFill>
                <a:srgbClr val="FF0000"/>
              </a:solidFill>
            </a:endParaRPr>
          </a:p>
          <a:p>
            <a:pPr marL="342900" indent="-342900" algn="just" hangingPunct="0"/>
            <a:endParaRPr lang="pl-PL" sz="2400" dirty="0"/>
          </a:p>
          <a:p>
            <a:pPr hangingPunct="0"/>
            <a:r>
              <a:rPr lang="pl-P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082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848" y="5589240"/>
            <a:ext cx="12700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18780" y="5627856"/>
            <a:ext cx="16889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900" b="1" dirty="0" smtClean="0">
                <a:solidFill>
                  <a:srgbClr val="009933"/>
                </a:solidFill>
              </a:rPr>
              <a:t>Izba Rolnicza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Województwa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Łódzkiego</a:t>
            </a:r>
            <a:endParaRPr lang="pl-PL" sz="1900" b="1" dirty="0">
              <a:solidFill>
                <a:srgbClr val="009933"/>
              </a:solidFill>
            </a:endParaRPr>
          </a:p>
        </p:txBody>
      </p:sp>
      <p:sp>
        <p:nvSpPr>
          <p:cNvPr id="2" name="AutoShape 2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3" name="AutoShape 4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9" name="AutoShape 6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15719" y="1142984"/>
            <a:ext cx="80648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hangingPunct="0"/>
            <a:endParaRPr lang="pl-PL" sz="2400" b="1" dirty="0" smtClean="0">
              <a:solidFill>
                <a:srgbClr val="FF0000"/>
              </a:solidFill>
            </a:endParaRPr>
          </a:p>
          <a:p>
            <a:pPr marL="342900" indent="-342900" algn="just" hangingPunct="0"/>
            <a:endParaRPr lang="pl-PL" sz="2400" dirty="0"/>
          </a:p>
          <a:p>
            <a:pPr hangingPunct="0"/>
            <a:r>
              <a:rPr lang="pl-PL" sz="2400" dirty="0"/>
              <a:t>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063242" y="548680"/>
            <a:ext cx="67491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</a:rPr>
              <a:t>   Podejmowane działania</a:t>
            </a:r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pl-PL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11560" y="980728"/>
            <a:ext cx="799288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000" b="1" dirty="0">
              <a:solidFill>
                <a:schemeClr val="bg1"/>
              </a:solidFill>
            </a:endParaRPr>
          </a:p>
          <a:p>
            <a:pPr algn="ctr"/>
            <a:r>
              <a:rPr lang="pl-PL" sz="2000" b="1" dirty="0" smtClean="0">
                <a:solidFill>
                  <a:schemeClr val="bg1"/>
                </a:solidFill>
              </a:rPr>
              <a:t>Izba Rolnicza Województwa  </a:t>
            </a:r>
            <a:r>
              <a:rPr lang="pl-PL" sz="2000" b="1" dirty="0" smtClean="0">
                <a:solidFill>
                  <a:schemeClr val="bg1"/>
                </a:solidFill>
              </a:rPr>
              <a:t>Łódzkiego jako jednostka samorządu rolniczego, działając w oparciu o ustawę o izbach rolniczych  zgodnie                       z artykułem 5 - tj. kształtowanie świadomości ekologicznej producentów rolnych, realizuje swoje zadania statutowe. </a:t>
            </a:r>
            <a:endParaRPr lang="pl-PL" sz="2000" b="1" dirty="0" smtClean="0">
              <a:solidFill>
                <a:schemeClr val="bg1"/>
              </a:solidFill>
            </a:endParaRPr>
          </a:p>
          <a:p>
            <a:pPr algn="ctr"/>
            <a:endParaRPr lang="pl-PL" sz="2000" b="1" dirty="0" smtClean="0">
              <a:solidFill>
                <a:schemeClr val="bg1"/>
              </a:solidFill>
            </a:endParaRPr>
          </a:p>
          <a:p>
            <a:pPr algn="just"/>
            <a:r>
              <a:rPr lang="pl-PL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IRWŁ </a:t>
            </a:r>
            <a:r>
              <a:rPr lang="pl-PL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zorganizowała także wyjazd </a:t>
            </a:r>
            <a:r>
              <a:rPr lang="pl-PL" b="1" dirty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rolników z województwa łódzkiego na targi techniki ekologicznej TECH&amp;BIO w </a:t>
            </a:r>
            <a:r>
              <a:rPr lang="pl-PL" b="1" dirty="0" err="1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Valence</a:t>
            </a:r>
            <a:r>
              <a:rPr lang="pl-PL" b="1" dirty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, we Francji w dniach 23-24 września 2015 roku. </a:t>
            </a:r>
            <a:endParaRPr lang="pl-PL" b="1" dirty="0">
              <a:solidFill>
                <a:srgbClr val="0070C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933056"/>
            <a:ext cx="327660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3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848" y="5589240"/>
            <a:ext cx="12700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18780" y="5627856"/>
            <a:ext cx="16889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900" b="1" dirty="0" smtClean="0">
                <a:solidFill>
                  <a:srgbClr val="009933"/>
                </a:solidFill>
              </a:rPr>
              <a:t>Izba Rolnicza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Województwa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Łódzkiego</a:t>
            </a:r>
            <a:endParaRPr lang="pl-PL" sz="1900" b="1" dirty="0">
              <a:solidFill>
                <a:srgbClr val="009933"/>
              </a:solidFill>
            </a:endParaRPr>
          </a:p>
        </p:txBody>
      </p:sp>
      <p:sp>
        <p:nvSpPr>
          <p:cNvPr id="2" name="AutoShape 2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3" name="AutoShape 4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9" name="AutoShape 6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15719" y="1142984"/>
            <a:ext cx="80648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hangingPunct="0"/>
            <a:endParaRPr lang="pl-PL" sz="2400" b="1" dirty="0" smtClean="0">
              <a:solidFill>
                <a:srgbClr val="FF0000"/>
              </a:solidFill>
            </a:endParaRPr>
          </a:p>
          <a:p>
            <a:pPr marL="342900" indent="-342900" algn="just" hangingPunct="0"/>
            <a:endParaRPr lang="pl-PL" sz="2400" dirty="0"/>
          </a:p>
          <a:p>
            <a:pPr hangingPunct="0"/>
            <a:r>
              <a:rPr lang="pl-PL" sz="2400" dirty="0"/>
              <a:t>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063242" y="548680"/>
            <a:ext cx="67491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</a:rPr>
              <a:t>   Podejmowane działania</a:t>
            </a:r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pl-PL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11560" y="980728"/>
            <a:ext cx="7992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000" b="1" dirty="0">
              <a:solidFill>
                <a:schemeClr val="bg1"/>
              </a:solidFill>
            </a:endParaRPr>
          </a:p>
          <a:p>
            <a:pPr algn="ctr"/>
            <a:r>
              <a:rPr lang="pl-PL" sz="2000" b="1" dirty="0" smtClean="0">
                <a:solidFill>
                  <a:schemeClr val="bg1"/>
                </a:solidFill>
              </a:rPr>
              <a:t>Izba Rolnicza Województwa  </a:t>
            </a:r>
            <a:r>
              <a:rPr lang="pl-PL" sz="2000" b="1" dirty="0" smtClean="0">
                <a:solidFill>
                  <a:schemeClr val="bg1"/>
                </a:solidFill>
              </a:rPr>
              <a:t>Łódzkiego jako jednostka samorządu rolniczego, działając w oparciu o ustawę o izbach rolniczych  zgodnie                       z artykułem 5 - tj. kształtowanie świadomości ekologicznej producentów rolnych, realizuje swoje zadania statutowe. </a:t>
            </a:r>
            <a:endParaRPr lang="pl-PL" sz="2000" b="1" dirty="0" smtClean="0">
              <a:solidFill>
                <a:schemeClr val="bg1"/>
              </a:solidFill>
            </a:endParaRPr>
          </a:p>
          <a:p>
            <a:pPr algn="ctr"/>
            <a:r>
              <a:rPr lang="pl-PL" sz="2800" b="1" dirty="0" smtClean="0">
                <a:solidFill>
                  <a:srgbClr val="0070C0"/>
                </a:solidFill>
              </a:rPr>
              <a:t>Porady prawne dla rolników</a:t>
            </a:r>
          </a:p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Bezpłatne porady dla rolników udzielane przez prawnika </a:t>
            </a:r>
          </a:p>
          <a:p>
            <a:r>
              <a:rPr lang="pl-PL" dirty="0" smtClean="0"/>
              <a:t>Izby Rolniczej Województwa Łódzkiego </a:t>
            </a:r>
            <a:endParaRPr lang="pl-PL" dirty="0" smtClean="0"/>
          </a:p>
        </p:txBody>
      </p:sp>
      <p:pic>
        <p:nvPicPr>
          <p:cNvPr id="12" name="Picture 2" descr="C:\Users\wieprzowina14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079264"/>
            <a:ext cx="2143125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857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39552" y="297335"/>
            <a:ext cx="748883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pl-PL" sz="3200" dirty="0" smtClean="0">
                <a:solidFill>
                  <a:schemeClr val="bg1"/>
                </a:solidFill>
              </a:rPr>
              <a:t>  </a:t>
            </a:r>
            <a:r>
              <a:rPr lang="pl-PL" sz="3200" b="1" dirty="0" smtClean="0">
                <a:solidFill>
                  <a:schemeClr val="bg1"/>
                </a:solidFill>
              </a:rPr>
              <a:t>W NOWEJ ROLI</a:t>
            </a:r>
          </a:p>
          <a:p>
            <a:pPr algn="ctr" hangingPunct="0"/>
            <a:endParaRPr lang="pl-PL" sz="3200" b="1" dirty="0" smtClean="0">
              <a:solidFill>
                <a:schemeClr val="bg1"/>
              </a:solidFill>
            </a:endParaRPr>
          </a:p>
          <a:p>
            <a:pPr algn="ctr" hangingPunct="0"/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848" y="5589240"/>
            <a:ext cx="12700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18780" y="5627856"/>
            <a:ext cx="16889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900" b="1" dirty="0" smtClean="0">
                <a:solidFill>
                  <a:srgbClr val="009933"/>
                </a:solidFill>
              </a:rPr>
              <a:t>Izba Rolnicza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Województwa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Łódzkiego</a:t>
            </a:r>
            <a:endParaRPr lang="pl-PL" sz="1900" b="1" dirty="0">
              <a:solidFill>
                <a:srgbClr val="009933"/>
              </a:solidFill>
            </a:endParaRPr>
          </a:p>
        </p:txBody>
      </p:sp>
      <p:sp>
        <p:nvSpPr>
          <p:cNvPr id="2" name="AutoShape 2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3" name="AutoShape 4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307975" y="-9939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9" name="AutoShape 6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460375" y="5300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0" y="1035655"/>
            <a:ext cx="80648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hangingPunct="0"/>
            <a:endParaRPr lang="pl-PL" sz="2400" b="1" dirty="0" smtClean="0">
              <a:solidFill>
                <a:srgbClr val="FF0000"/>
              </a:solidFill>
            </a:endParaRPr>
          </a:p>
          <a:p>
            <a:pPr marL="342900" indent="-342900" algn="just" hangingPunct="0"/>
            <a:endParaRPr lang="pl-PL" sz="2400" dirty="0"/>
          </a:p>
          <a:p>
            <a:pPr hangingPunct="0"/>
            <a:r>
              <a:rPr lang="pl-PL" sz="2400" dirty="0"/>
              <a:t> </a:t>
            </a:r>
          </a:p>
        </p:txBody>
      </p:sp>
      <p:sp>
        <p:nvSpPr>
          <p:cNvPr id="5" name="Prostokąt 4"/>
          <p:cNvSpPr/>
          <p:nvPr/>
        </p:nvSpPr>
        <p:spPr>
          <a:xfrm>
            <a:off x="2286000" y="189051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2438400" y="204291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765175" y="2828836"/>
            <a:ext cx="740722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endParaRPr lang="pl-PL" b="1" dirty="0" smtClean="0">
              <a:solidFill>
                <a:srgbClr val="0070C0"/>
              </a:solidFill>
            </a:endParaRPr>
          </a:p>
          <a:p>
            <a:pPr algn="ctr" hangingPunct="0"/>
            <a:endParaRPr lang="pl-PL" b="1" dirty="0">
              <a:solidFill>
                <a:srgbClr val="0070C0"/>
              </a:solidFill>
            </a:endParaRPr>
          </a:p>
          <a:p>
            <a:pPr algn="ctr" hangingPunct="0"/>
            <a:endParaRPr lang="pl-PL" b="1" dirty="0" smtClean="0">
              <a:solidFill>
                <a:srgbClr val="0070C0"/>
              </a:solidFill>
            </a:endParaRPr>
          </a:p>
          <a:p>
            <a:pPr algn="ctr" hangingPunct="0"/>
            <a:endParaRPr lang="pl-PL" b="1" dirty="0">
              <a:solidFill>
                <a:srgbClr val="0070C0"/>
              </a:solidFill>
            </a:endParaRPr>
          </a:p>
          <a:p>
            <a:pPr lvl="0" algn="ctr" hangingPunct="0"/>
            <a:endParaRPr lang="pl-PL" b="1" dirty="0" smtClean="0">
              <a:solidFill>
                <a:srgbClr val="0070C0"/>
              </a:solidFill>
            </a:endParaRPr>
          </a:p>
          <a:p>
            <a:pPr lvl="0" algn="ctr" hangingPunct="0"/>
            <a:r>
              <a:rPr lang="pl-PL" sz="2000" b="1" dirty="0">
                <a:solidFill>
                  <a:srgbClr val="0070C0"/>
                </a:solidFill>
              </a:rPr>
              <a:t>M</a:t>
            </a:r>
            <a:r>
              <a:rPr lang="pl-PL" sz="2000" b="1" dirty="0" smtClean="0">
                <a:solidFill>
                  <a:srgbClr val="0070C0"/>
                </a:solidFill>
              </a:rPr>
              <a:t>iesięcznik </a:t>
            </a:r>
            <a:r>
              <a:rPr lang="pl-PL" sz="2000" b="1" dirty="0">
                <a:solidFill>
                  <a:srgbClr val="0070C0"/>
                </a:solidFill>
              </a:rPr>
              <a:t>Izby Rolniczej Województwa Łódzkiego </a:t>
            </a:r>
          </a:p>
          <a:p>
            <a:pPr lvl="0" algn="ctr" hangingPunct="0"/>
            <a:r>
              <a:rPr lang="pl-PL" sz="2000" b="1" dirty="0" smtClean="0">
                <a:solidFill>
                  <a:srgbClr val="0070C0"/>
                </a:solidFill>
              </a:rPr>
              <a:t>„W NOWEJ ROLI”  </a:t>
            </a:r>
          </a:p>
          <a:p>
            <a:pPr lvl="0" algn="ctr" hangingPunct="0"/>
            <a:r>
              <a:rPr lang="pl-PL" sz="2000" b="1" dirty="0" smtClean="0">
                <a:solidFill>
                  <a:srgbClr val="0070C0"/>
                </a:solidFill>
              </a:rPr>
              <a:t>jest bezpłatnie przekazywany  rolnikom i  mieszkańcom województwa </a:t>
            </a:r>
            <a:r>
              <a:rPr lang="pl-PL" sz="2000" b="1" dirty="0">
                <a:solidFill>
                  <a:srgbClr val="0070C0"/>
                </a:solidFill>
              </a:rPr>
              <a:t>łódzkiego</a:t>
            </a:r>
            <a:r>
              <a:rPr lang="pl-PL" sz="2000" b="1" dirty="0" smtClean="0">
                <a:solidFill>
                  <a:srgbClr val="0070C0"/>
                </a:solidFill>
              </a:rPr>
              <a:t>.</a:t>
            </a:r>
            <a:endParaRPr lang="pl-PL" sz="2000" b="1" dirty="0">
              <a:solidFill>
                <a:srgbClr val="0070C0"/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163" y="943870"/>
            <a:ext cx="2144474" cy="3039113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2" y="974443"/>
            <a:ext cx="2267156" cy="3212976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222" y="1361217"/>
            <a:ext cx="1555492" cy="220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6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39552" y="404664"/>
            <a:ext cx="806489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pl-PL" sz="3200" b="1" dirty="0" smtClean="0">
                <a:solidFill>
                  <a:schemeClr val="bg1"/>
                </a:solidFill>
              </a:rPr>
              <a:t>Strona internetowa IRWŁ </a:t>
            </a:r>
            <a:r>
              <a:rPr lang="pl-PL" sz="3200" b="1" dirty="0">
                <a:solidFill>
                  <a:srgbClr val="0070C0"/>
                </a:solidFill>
              </a:rPr>
              <a:t>www.izbarolnicza.lodz.pl</a:t>
            </a:r>
            <a:endParaRPr lang="pl-PL" sz="2800" b="1" dirty="0">
              <a:solidFill>
                <a:srgbClr val="0070C0"/>
              </a:solidFill>
            </a:endParaRPr>
          </a:p>
          <a:p>
            <a:pPr algn="ctr" hangingPunct="0"/>
            <a:endParaRPr lang="pl-PL" sz="3200" b="1" dirty="0" smtClean="0">
              <a:solidFill>
                <a:schemeClr val="bg1"/>
              </a:solidFill>
            </a:endParaRPr>
          </a:p>
          <a:p>
            <a:pPr algn="ctr" hangingPunct="0"/>
            <a:endParaRPr lang="pl-PL" sz="3200" b="1" dirty="0" smtClean="0">
              <a:solidFill>
                <a:schemeClr val="bg1"/>
              </a:solidFill>
            </a:endParaRPr>
          </a:p>
          <a:p>
            <a:pPr algn="ctr" hangingPunct="0"/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848" y="5589240"/>
            <a:ext cx="12700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18780" y="5627856"/>
            <a:ext cx="16889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900" b="1" dirty="0" smtClean="0">
                <a:solidFill>
                  <a:srgbClr val="009933"/>
                </a:solidFill>
              </a:rPr>
              <a:t>Izba Rolnicza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Województwa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Łódzkiego</a:t>
            </a:r>
            <a:endParaRPr lang="pl-PL" sz="1900" b="1" dirty="0">
              <a:solidFill>
                <a:srgbClr val="009933"/>
              </a:solidFill>
            </a:endParaRPr>
          </a:p>
        </p:txBody>
      </p:sp>
      <p:sp>
        <p:nvSpPr>
          <p:cNvPr id="2" name="AutoShape 2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3" name="AutoShape 4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9" name="AutoShape 6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0" y="1142984"/>
            <a:ext cx="80648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hangingPunct="0"/>
            <a:endParaRPr lang="pl-PL" sz="2400" b="1" dirty="0" smtClean="0">
              <a:solidFill>
                <a:srgbClr val="FF0000"/>
              </a:solidFill>
            </a:endParaRPr>
          </a:p>
          <a:p>
            <a:pPr marL="342900" indent="-342900" algn="just" hangingPunct="0"/>
            <a:endParaRPr lang="pl-PL" sz="2400" dirty="0"/>
          </a:p>
          <a:p>
            <a:pPr hangingPunct="0"/>
            <a:r>
              <a:rPr lang="pl-PL" sz="2400" dirty="0"/>
              <a:t> </a:t>
            </a:r>
          </a:p>
        </p:txBody>
      </p:sp>
      <p:sp>
        <p:nvSpPr>
          <p:cNvPr id="5" name="Prostokąt 4"/>
          <p:cNvSpPr/>
          <p:nvPr/>
        </p:nvSpPr>
        <p:spPr>
          <a:xfrm>
            <a:off x="2286000" y="1997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405" y="1916832"/>
            <a:ext cx="5148064" cy="289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3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848" y="5589240"/>
            <a:ext cx="12700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18780" y="5627856"/>
            <a:ext cx="16889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900" b="1" dirty="0" smtClean="0">
                <a:solidFill>
                  <a:srgbClr val="009933"/>
                </a:solidFill>
              </a:rPr>
              <a:t>Izba Rolnicza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Województwa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Łódzkiego</a:t>
            </a:r>
            <a:endParaRPr lang="pl-PL" sz="1900" b="1" dirty="0">
              <a:solidFill>
                <a:srgbClr val="009933"/>
              </a:solidFill>
            </a:endParaRPr>
          </a:p>
        </p:txBody>
      </p:sp>
      <p:sp>
        <p:nvSpPr>
          <p:cNvPr id="2" name="AutoShape 2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3" name="AutoShape 4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9" name="AutoShape 6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15719" y="1142984"/>
            <a:ext cx="80648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hangingPunct="0"/>
            <a:endParaRPr lang="pl-PL" sz="2400" b="1" dirty="0" smtClean="0">
              <a:solidFill>
                <a:srgbClr val="FF0000"/>
              </a:solidFill>
            </a:endParaRPr>
          </a:p>
          <a:p>
            <a:pPr marL="342900" indent="-342900" algn="just" hangingPunct="0"/>
            <a:endParaRPr lang="pl-PL" sz="2400" dirty="0"/>
          </a:p>
          <a:p>
            <a:pPr hangingPunct="0"/>
            <a:r>
              <a:rPr lang="pl-PL" sz="2400" dirty="0"/>
              <a:t>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063242" y="548680"/>
            <a:ext cx="67491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</a:rPr>
              <a:t>   Podejmowane działania</a:t>
            </a:r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pl-PL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11560" y="980728"/>
            <a:ext cx="799288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000" b="1" dirty="0">
              <a:solidFill>
                <a:schemeClr val="bg1"/>
              </a:solidFill>
            </a:endParaRPr>
          </a:p>
          <a:p>
            <a:pPr algn="ctr"/>
            <a:r>
              <a:rPr lang="pl-PL" sz="2000" b="1" dirty="0" smtClean="0">
                <a:solidFill>
                  <a:schemeClr val="bg1"/>
                </a:solidFill>
              </a:rPr>
              <a:t>Izba Rolnicza Województwa  </a:t>
            </a:r>
            <a:r>
              <a:rPr lang="pl-PL" sz="2000" b="1" dirty="0" smtClean="0">
                <a:solidFill>
                  <a:schemeClr val="bg1"/>
                </a:solidFill>
              </a:rPr>
              <a:t>Łódzkiego jako jednostka samorządu rolniczego, działając w oparciu o ustawę o izbach rolniczych  zgodnie                       z artykułem 5 - tj. kształtowanie świadomości ekologicznej producentów rolnych, realizuje swoje zadania statutowe. </a:t>
            </a:r>
            <a:endParaRPr lang="pl-PL" sz="2000" b="1" dirty="0" smtClean="0">
              <a:solidFill>
                <a:schemeClr val="bg1"/>
              </a:solidFill>
            </a:endParaRPr>
          </a:p>
          <a:p>
            <a:pPr algn="ctr"/>
            <a:endParaRPr lang="pl-PL" sz="2000" b="1" dirty="0" smtClean="0">
              <a:solidFill>
                <a:schemeClr val="bg1"/>
              </a:solidFill>
            </a:endParaRPr>
          </a:p>
          <a:p>
            <a:pPr algn="just"/>
            <a:r>
              <a:rPr lang="pl-PL" b="1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Mamy nadzieje</a:t>
            </a:r>
            <a:r>
              <a:rPr lang="pl-PL" b="1" dirty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, że przez działania Izby Rolniczej Województwa Łódzkiego rolnicy  z naszego województwa zdecydują się na przejście na rolnictwo ekologiczne i w szybkim tempie dorównają gospodarzom z innych krajów UE.</a:t>
            </a:r>
            <a:endParaRPr lang="pl-PL" b="1" dirty="0">
              <a:solidFill>
                <a:srgbClr val="0070C0"/>
              </a:solidFill>
            </a:endParaRPr>
          </a:p>
        </p:txBody>
      </p:sp>
      <p:pic>
        <p:nvPicPr>
          <p:cNvPr id="13" name="Picture 2" descr="C:\Users\wieprzowina14\Desktop\BAZA ZDJĘĆ DO PREZENTACJI\W NOWEJ ROLI\IMG_2962-60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736436"/>
            <a:ext cx="2458089" cy="1852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467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39552" y="404664"/>
            <a:ext cx="80648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pl-PL" sz="3200" b="1" i="1" dirty="0" smtClean="0">
                <a:solidFill>
                  <a:schemeClr val="bg1"/>
                </a:solidFill>
              </a:rPr>
              <a:t>Dziękuję za uwagę</a:t>
            </a:r>
            <a:endParaRPr lang="pl-PL" sz="2800" b="1" i="1" dirty="0" smtClean="0">
              <a:solidFill>
                <a:srgbClr val="0070C0"/>
              </a:solidFill>
            </a:endParaRPr>
          </a:p>
          <a:p>
            <a:pPr hangingPunct="0"/>
            <a:endParaRPr lang="pl-PL" sz="2400" dirty="0" smtClean="0"/>
          </a:p>
          <a:p>
            <a:pPr hangingPunct="0"/>
            <a:endParaRPr lang="pl-PL" sz="2400" dirty="0" smtClean="0"/>
          </a:p>
          <a:p>
            <a:pPr hangingPunct="0"/>
            <a:endParaRPr lang="pl-PL" sz="2400" dirty="0" smtClean="0"/>
          </a:p>
          <a:p>
            <a:pPr hangingPunct="0"/>
            <a:endParaRPr lang="pl-PL" sz="2400" dirty="0" smtClean="0"/>
          </a:p>
          <a:p>
            <a:pPr hangingPunct="0"/>
            <a:endParaRPr lang="pl-PL" sz="2400" dirty="0" smtClean="0"/>
          </a:p>
          <a:p>
            <a:pPr hangingPunct="0"/>
            <a:endParaRPr lang="pl-PL" sz="2400" dirty="0" smtClean="0"/>
          </a:p>
          <a:p>
            <a:pPr hangingPunct="0"/>
            <a:endParaRPr lang="pl-PL" sz="2400" dirty="0" smtClean="0"/>
          </a:p>
          <a:p>
            <a:pPr hangingPunct="0"/>
            <a:endParaRPr lang="pl-PL" sz="2400" dirty="0" smtClean="0"/>
          </a:p>
          <a:p>
            <a:pPr hangingPunct="0"/>
            <a:endParaRPr lang="pl-PL" sz="2800" dirty="0" smtClean="0">
              <a:solidFill>
                <a:srgbClr val="0070C0"/>
              </a:solidFill>
            </a:endParaRPr>
          </a:p>
          <a:p>
            <a:pPr hangingPunct="0"/>
            <a:r>
              <a:rPr lang="pl-PL" sz="2400" b="1" dirty="0" smtClean="0"/>
              <a:t> </a:t>
            </a:r>
          </a:p>
          <a:p>
            <a:pPr hangingPunct="0"/>
            <a:endParaRPr lang="pl-PL" sz="24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848" y="5589240"/>
            <a:ext cx="12700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18780" y="5627856"/>
            <a:ext cx="16889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900" b="1" dirty="0" smtClean="0">
                <a:solidFill>
                  <a:srgbClr val="009933"/>
                </a:solidFill>
              </a:rPr>
              <a:t>Izba Rolnicza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Województwa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Łódzkiego</a:t>
            </a:r>
            <a:endParaRPr lang="pl-PL" sz="1900" b="1" dirty="0">
              <a:solidFill>
                <a:srgbClr val="009933"/>
              </a:solidFill>
            </a:endParaRPr>
          </a:p>
        </p:txBody>
      </p:sp>
      <p:sp>
        <p:nvSpPr>
          <p:cNvPr id="2" name="AutoShape 2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3" name="AutoShape 4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9" name="AutoShape 6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0" y="1142984"/>
            <a:ext cx="80648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hangingPunct="0"/>
            <a:endParaRPr lang="pl-PL" sz="2400" b="1" dirty="0" smtClean="0">
              <a:solidFill>
                <a:srgbClr val="FF0000"/>
              </a:solidFill>
            </a:endParaRPr>
          </a:p>
          <a:p>
            <a:pPr marL="342900" indent="-342900" algn="just" hangingPunct="0"/>
            <a:endParaRPr lang="pl-PL" sz="2400" dirty="0"/>
          </a:p>
          <a:p>
            <a:pPr hangingPunct="0"/>
            <a:r>
              <a:rPr lang="pl-PL" sz="2400" dirty="0"/>
              <a:t>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87598"/>
            <a:ext cx="5011222" cy="350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3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827584" y="404664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pl-PL" sz="4000" b="1" dirty="0" smtClean="0">
                <a:solidFill>
                  <a:schemeClr val="bg1"/>
                </a:solidFill>
              </a:rPr>
              <a:t> </a:t>
            </a:r>
            <a:r>
              <a:rPr lang="pl-PL" sz="4000" b="1" dirty="0" smtClean="0">
                <a:solidFill>
                  <a:srgbClr val="0070C0"/>
                </a:solidFill>
              </a:rPr>
              <a:t>Izba Rolnicza </a:t>
            </a:r>
            <a:r>
              <a:rPr lang="pl-PL" sz="4000" b="1" dirty="0">
                <a:solidFill>
                  <a:srgbClr val="0070C0"/>
                </a:solidFill>
              </a:rPr>
              <a:t>Województwa </a:t>
            </a:r>
            <a:r>
              <a:rPr lang="pl-PL" sz="4000" b="1" dirty="0" smtClean="0">
                <a:solidFill>
                  <a:srgbClr val="0070C0"/>
                </a:solidFill>
              </a:rPr>
              <a:t>Łódzkiego</a:t>
            </a:r>
          </a:p>
          <a:p>
            <a:pPr algn="ctr" hangingPunct="0"/>
            <a:r>
              <a:rPr lang="pl-PL" sz="4000" b="1" dirty="0" smtClean="0">
                <a:solidFill>
                  <a:schemeClr val="bg1"/>
                </a:solidFill>
              </a:rPr>
              <a:t> </a:t>
            </a:r>
            <a:endParaRPr lang="pl-PL" sz="3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848" y="5589240"/>
            <a:ext cx="12700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18780" y="5627856"/>
            <a:ext cx="16889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900" b="1" dirty="0" smtClean="0">
                <a:solidFill>
                  <a:srgbClr val="009933"/>
                </a:solidFill>
              </a:rPr>
              <a:t>Izba Rolnicza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Województwa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Łódzkiego</a:t>
            </a:r>
            <a:endParaRPr lang="pl-PL" sz="1900" b="1" dirty="0">
              <a:solidFill>
                <a:srgbClr val="009933"/>
              </a:solidFill>
            </a:endParaRPr>
          </a:p>
        </p:txBody>
      </p:sp>
      <p:sp>
        <p:nvSpPr>
          <p:cNvPr id="2" name="AutoShape 2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3" name="AutoShape 4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9" name="AutoShape 6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0" y="1142984"/>
            <a:ext cx="80648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hangingPunct="0"/>
            <a:endParaRPr lang="pl-PL" sz="2400" b="1" dirty="0" smtClean="0">
              <a:solidFill>
                <a:srgbClr val="FF0000"/>
              </a:solidFill>
            </a:endParaRPr>
          </a:p>
          <a:p>
            <a:pPr marL="342900" indent="-342900" algn="just" hangingPunct="0"/>
            <a:endParaRPr lang="pl-PL" sz="2400" dirty="0"/>
          </a:p>
          <a:p>
            <a:pPr hangingPunct="0"/>
            <a:r>
              <a:rPr lang="pl-PL" sz="2400" dirty="0"/>
              <a:t>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035" y="1969046"/>
            <a:ext cx="4232988" cy="296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9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848" y="5589240"/>
            <a:ext cx="12700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18780" y="5627856"/>
            <a:ext cx="16889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900" b="1" dirty="0" smtClean="0">
                <a:solidFill>
                  <a:srgbClr val="009933"/>
                </a:solidFill>
              </a:rPr>
              <a:t>Izba Rolnicza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Województwa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Łódzkiego</a:t>
            </a:r>
            <a:endParaRPr lang="pl-PL" sz="1900" b="1" dirty="0">
              <a:solidFill>
                <a:srgbClr val="009933"/>
              </a:solidFill>
            </a:endParaRPr>
          </a:p>
        </p:txBody>
      </p:sp>
      <p:sp>
        <p:nvSpPr>
          <p:cNvPr id="2" name="AutoShape 2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3" name="AutoShape 4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9" name="AutoShape 6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0" y="1142984"/>
            <a:ext cx="80648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hangingPunct="0"/>
            <a:endParaRPr lang="pl-PL" sz="2400" b="1" dirty="0" smtClean="0">
              <a:solidFill>
                <a:srgbClr val="FF0000"/>
              </a:solidFill>
            </a:endParaRPr>
          </a:p>
          <a:p>
            <a:pPr marL="342900" indent="-342900" algn="just" hangingPunct="0"/>
            <a:endParaRPr lang="pl-PL" sz="2400" dirty="0"/>
          </a:p>
          <a:p>
            <a:pPr hangingPunct="0"/>
            <a:r>
              <a:rPr lang="pl-PL" sz="2400" dirty="0"/>
              <a:t> 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539552" y="528471"/>
            <a:ext cx="828092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Rozpoczęcie  działalności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Izba Rolnicza Województwa Łódzkiego  reprezentuje ok. 170 tysięcy gospodarstw rolnych  w województwie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łódzkim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W </a:t>
            </a:r>
            <a:r>
              <a:rPr kumimoji="0" lang="pl-PL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obecnym kształcie </a:t>
            </a:r>
            <a:r>
              <a:rPr kumimoji="0" lang="pl-PL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IRWŁ</a:t>
            </a:r>
            <a:r>
              <a:rPr kumimoji="0" lang="pl-PL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smtClean="0">
                <a:ea typeface="Times New Roman" pitchFamily="18" charset="0"/>
                <a:cs typeface="Times New Roman" pitchFamily="18" charset="0"/>
              </a:rPr>
              <a:t>działa</a:t>
            </a:r>
            <a:r>
              <a:rPr kumimoji="0" lang="pl-PL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od  1 stycznia 1999 r. </a:t>
            </a:r>
            <a:endParaRPr kumimoji="0" lang="pl-PL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tj</a:t>
            </a:r>
            <a:r>
              <a:rPr kumimoji="0" lang="pl-PL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pl-PL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od </a:t>
            </a:r>
            <a:r>
              <a:rPr kumimoji="0" lang="pl-PL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dnia wejścia w życie reformy administracyjnej kraju. </a:t>
            </a:r>
            <a:endParaRPr kumimoji="0" lang="pl-PL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2000" dirty="0"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535" y="3165174"/>
            <a:ext cx="3240360" cy="2146212"/>
          </a:xfrm>
          <a:prstGeom prst="rect">
            <a:avLst/>
          </a:prstGeom>
        </p:spPr>
      </p:pic>
      <p:pic>
        <p:nvPicPr>
          <p:cNvPr id="1027" name="Picture 3" descr="C:\Users\sy\Downloads\ZDJĘC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468" y="3158024"/>
            <a:ext cx="2793100" cy="209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27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848" y="5589240"/>
            <a:ext cx="12700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18780" y="5627856"/>
            <a:ext cx="16889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900" b="1" dirty="0" smtClean="0">
                <a:solidFill>
                  <a:srgbClr val="009933"/>
                </a:solidFill>
              </a:rPr>
              <a:t>Izba Rolnicza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Województwa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Łódzkiego</a:t>
            </a:r>
            <a:endParaRPr lang="pl-PL" sz="1900" b="1" dirty="0">
              <a:solidFill>
                <a:srgbClr val="009933"/>
              </a:solidFill>
            </a:endParaRPr>
          </a:p>
        </p:txBody>
      </p:sp>
      <p:sp>
        <p:nvSpPr>
          <p:cNvPr id="2" name="AutoShape 2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3" name="AutoShape 4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9" name="AutoShape 6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0" y="1142984"/>
            <a:ext cx="80648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hangingPunct="0"/>
            <a:endParaRPr lang="pl-PL" sz="2400" b="1" dirty="0" smtClean="0">
              <a:solidFill>
                <a:srgbClr val="FF0000"/>
              </a:solidFill>
            </a:endParaRPr>
          </a:p>
          <a:p>
            <a:pPr marL="342900" indent="-342900" algn="just" hangingPunct="0"/>
            <a:endParaRPr lang="pl-PL" sz="2400" dirty="0"/>
          </a:p>
          <a:p>
            <a:pPr hangingPunct="0"/>
            <a:r>
              <a:rPr lang="pl-PL" sz="2400" dirty="0"/>
              <a:t> </a:t>
            </a: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907310" y="557482"/>
            <a:ext cx="4973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40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611560" y="465138"/>
            <a:ext cx="792088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</a:rPr>
              <a:t>Cel powołania Izby </a:t>
            </a:r>
          </a:p>
          <a:p>
            <a:pPr algn="ctr"/>
            <a:r>
              <a:rPr lang="pl-PL" sz="2000" b="1" dirty="0" smtClean="0">
                <a:solidFill>
                  <a:schemeClr val="bg1"/>
                </a:solidFill>
              </a:rPr>
              <a:t>Izba </a:t>
            </a:r>
            <a:r>
              <a:rPr lang="pl-PL" sz="2000" b="1" dirty="0" smtClean="0">
                <a:solidFill>
                  <a:schemeClr val="bg1"/>
                </a:solidFill>
              </a:rPr>
              <a:t>Rolnicza Województwa Łódzkiego działa na podstawie Ustawy z dnia 14 grudnia 1995 roku o izbach </a:t>
            </a:r>
            <a:r>
              <a:rPr lang="pl-PL" sz="2000" b="1" dirty="0" smtClean="0">
                <a:solidFill>
                  <a:schemeClr val="bg1"/>
                </a:solidFill>
              </a:rPr>
              <a:t>rolniczych</a:t>
            </a:r>
          </a:p>
          <a:p>
            <a:endParaRPr lang="pl-PL" sz="2000" b="1" dirty="0"/>
          </a:p>
          <a:p>
            <a:r>
              <a:rPr lang="pl-PL" sz="2000" b="1" dirty="0" smtClean="0"/>
              <a:t>Reprezentowana </a:t>
            </a:r>
            <a:r>
              <a:rPr lang="pl-PL" sz="2000" b="1" dirty="0" smtClean="0"/>
              <a:t>jest przez 318 członków Rad Powiatowych działających w 21 </a:t>
            </a:r>
            <a:r>
              <a:rPr lang="pl-PL" sz="2000" b="1" dirty="0" smtClean="0"/>
              <a:t>powiatach, </a:t>
            </a:r>
            <a:r>
              <a:rPr lang="pl-PL" sz="2000" b="1" dirty="0" smtClean="0"/>
              <a:t>w tym 42 Członków Walnego </a:t>
            </a:r>
            <a:r>
              <a:rPr lang="pl-PL" sz="2000" b="1" dirty="0" smtClean="0"/>
              <a:t>Zgromadzenia</a:t>
            </a:r>
            <a:endParaRPr lang="pl-PL" sz="2000" b="1" dirty="0" smtClean="0"/>
          </a:p>
          <a:p>
            <a:r>
              <a:rPr lang="pl-PL" sz="1400" i="1" dirty="0" smtClean="0"/>
              <a:t>Organami  izby są: walne zgromadzenie, komisja rewizyjna, zarząd, rady powiatowe.</a:t>
            </a:r>
          </a:p>
          <a:p>
            <a:endParaRPr lang="pl-PL" sz="2000" dirty="0"/>
          </a:p>
          <a:p>
            <a:r>
              <a:rPr lang="pl-PL" sz="2000" b="1" i="1" dirty="0" smtClean="0">
                <a:solidFill>
                  <a:srgbClr val="0070C0"/>
                </a:solidFill>
              </a:rPr>
              <a:t>Walne Zgromadzenie IRWŁ</a:t>
            </a:r>
          </a:p>
          <a:p>
            <a:r>
              <a:rPr lang="pl-PL" sz="2000" b="1" i="1" dirty="0" smtClean="0">
                <a:solidFill>
                  <a:srgbClr val="0070C0"/>
                </a:solidFill>
              </a:rPr>
              <a:t>- V kadencji</a:t>
            </a:r>
            <a:endParaRPr lang="pl-PL" sz="2000" b="1" i="1" dirty="0">
              <a:solidFill>
                <a:srgbClr val="0070C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99" y="2996952"/>
            <a:ext cx="4464496" cy="227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9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848" y="5589240"/>
            <a:ext cx="12700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18780" y="5627856"/>
            <a:ext cx="16889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900" b="1" dirty="0" smtClean="0">
                <a:solidFill>
                  <a:srgbClr val="009933"/>
                </a:solidFill>
              </a:rPr>
              <a:t>Izba Rolnicza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Województwa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Łódzkiego</a:t>
            </a:r>
            <a:endParaRPr lang="pl-PL" sz="1900" b="1" dirty="0">
              <a:solidFill>
                <a:srgbClr val="009933"/>
              </a:solidFill>
            </a:endParaRPr>
          </a:p>
        </p:txBody>
      </p:sp>
      <p:sp>
        <p:nvSpPr>
          <p:cNvPr id="2" name="AutoShape 2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3" name="AutoShape 4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9" name="AutoShape 6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0" y="1142984"/>
            <a:ext cx="80648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hangingPunct="0"/>
            <a:endParaRPr lang="pl-PL" sz="2400" b="1" dirty="0" smtClean="0">
              <a:solidFill>
                <a:srgbClr val="FF0000"/>
              </a:solidFill>
            </a:endParaRPr>
          </a:p>
          <a:p>
            <a:pPr marL="342900" indent="-342900" algn="just" hangingPunct="0"/>
            <a:endParaRPr lang="pl-PL" sz="2400" dirty="0"/>
          </a:p>
          <a:p>
            <a:pPr hangingPunct="0"/>
            <a:r>
              <a:rPr lang="pl-PL" sz="2400" dirty="0"/>
              <a:t> </a:t>
            </a: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907310" y="557482"/>
            <a:ext cx="4973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40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611560" y="465138"/>
            <a:ext cx="792088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</a:rPr>
              <a:t>Cel powołania Izby </a:t>
            </a:r>
          </a:p>
          <a:p>
            <a:pPr algn="ctr"/>
            <a:r>
              <a:rPr lang="pl-PL" sz="2000" b="1" dirty="0" smtClean="0">
                <a:solidFill>
                  <a:schemeClr val="bg1"/>
                </a:solidFill>
              </a:rPr>
              <a:t>Izba </a:t>
            </a:r>
            <a:r>
              <a:rPr lang="pl-PL" sz="2000" b="1" dirty="0" smtClean="0">
                <a:solidFill>
                  <a:schemeClr val="bg1"/>
                </a:solidFill>
              </a:rPr>
              <a:t>Rolnicza Województwa Łódzkiego działa na podstawie Ustawy z dnia 14 grudnia 1995 roku o izbach </a:t>
            </a:r>
            <a:r>
              <a:rPr lang="pl-PL" sz="2000" b="1" dirty="0" smtClean="0">
                <a:solidFill>
                  <a:schemeClr val="bg1"/>
                </a:solidFill>
              </a:rPr>
              <a:t>rolniczych</a:t>
            </a:r>
          </a:p>
          <a:p>
            <a:endParaRPr lang="pl-PL" sz="2000" b="1" dirty="0"/>
          </a:p>
          <a:p>
            <a:pPr algn="just"/>
            <a:r>
              <a:rPr lang="pl-PL" sz="2000" dirty="0" smtClean="0"/>
              <a:t>Zarząd </a:t>
            </a:r>
            <a:r>
              <a:rPr lang="pl-PL" sz="2000" dirty="0" smtClean="0"/>
              <a:t>wybierany jest spośród członków walnego zgromadzenia i obecnie działa </a:t>
            </a:r>
            <a:r>
              <a:rPr lang="pl-PL" sz="2000" dirty="0" smtClean="0"/>
              <a:t>w </a:t>
            </a:r>
            <a:r>
              <a:rPr lang="pl-PL" sz="2000" dirty="0" smtClean="0"/>
              <a:t>następującym </a:t>
            </a:r>
            <a:r>
              <a:rPr lang="pl-PL" sz="2000" dirty="0" smtClean="0"/>
              <a:t>składzie: </a:t>
            </a:r>
          </a:p>
          <a:p>
            <a:pPr algn="ctr"/>
            <a:r>
              <a:rPr lang="pl-PL" b="1" dirty="0" smtClean="0">
                <a:solidFill>
                  <a:srgbClr val="0070C0"/>
                </a:solidFill>
              </a:rPr>
              <a:t>Prezes </a:t>
            </a:r>
            <a:r>
              <a:rPr lang="pl-PL" b="1" dirty="0" smtClean="0">
                <a:solidFill>
                  <a:srgbClr val="0070C0"/>
                </a:solidFill>
              </a:rPr>
              <a:t>IRWŁ </a:t>
            </a:r>
            <a:r>
              <a:rPr lang="pl-PL" b="1" dirty="0" smtClean="0">
                <a:solidFill>
                  <a:srgbClr val="0070C0"/>
                </a:solidFill>
              </a:rPr>
              <a:t>- </a:t>
            </a:r>
            <a:r>
              <a:rPr lang="pl-PL" b="1" dirty="0" smtClean="0">
                <a:solidFill>
                  <a:srgbClr val="0070C0"/>
                </a:solidFill>
              </a:rPr>
              <a:t>Bronisław Węglewski, Wiceprezes </a:t>
            </a:r>
            <a:r>
              <a:rPr lang="pl-PL" b="1" dirty="0" smtClean="0">
                <a:solidFill>
                  <a:srgbClr val="0070C0"/>
                </a:solidFill>
              </a:rPr>
              <a:t>- </a:t>
            </a:r>
            <a:r>
              <a:rPr lang="pl-PL" b="1" dirty="0" smtClean="0">
                <a:solidFill>
                  <a:srgbClr val="0070C0"/>
                </a:solidFill>
              </a:rPr>
              <a:t>Andrzej </a:t>
            </a:r>
            <a:r>
              <a:rPr lang="pl-PL" b="1" dirty="0" err="1" smtClean="0">
                <a:solidFill>
                  <a:srgbClr val="0070C0"/>
                </a:solidFill>
              </a:rPr>
              <a:t>Komala</a:t>
            </a:r>
            <a:r>
              <a:rPr lang="pl-PL" b="1" dirty="0" smtClean="0">
                <a:solidFill>
                  <a:srgbClr val="0070C0"/>
                </a:solidFill>
              </a:rPr>
              <a:t>,  Członkowie  Zarządu </a:t>
            </a:r>
            <a:r>
              <a:rPr lang="pl-PL" b="1" dirty="0" smtClean="0">
                <a:solidFill>
                  <a:srgbClr val="0070C0"/>
                </a:solidFill>
              </a:rPr>
              <a:t>- Ewa Bednarek, Mariusz </a:t>
            </a:r>
            <a:r>
              <a:rPr lang="pl-PL" b="1" dirty="0" err="1" smtClean="0">
                <a:solidFill>
                  <a:srgbClr val="0070C0"/>
                </a:solidFill>
              </a:rPr>
              <a:t>Cheba</a:t>
            </a:r>
            <a:r>
              <a:rPr lang="pl-PL" b="1" dirty="0" smtClean="0">
                <a:solidFill>
                  <a:srgbClr val="0070C0"/>
                </a:solidFill>
              </a:rPr>
              <a:t>,  </a:t>
            </a:r>
            <a:r>
              <a:rPr lang="pl-PL" b="1" dirty="0" smtClean="0">
                <a:solidFill>
                  <a:srgbClr val="0070C0"/>
                </a:solidFill>
              </a:rPr>
              <a:t>Dariusz Kowalczyk.  </a:t>
            </a:r>
            <a:endParaRPr lang="pl-PL" b="1" dirty="0" smtClean="0">
              <a:solidFill>
                <a:srgbClr val="0070C0"/>
              </a:solidFill>
            </a:endParaRPr>
          </a:p>
          <a:p>
            <a:pPr algn="ctr"/>
            <a:r>
              <a:rPr lang="pl-PL" b="1" dirty="0" smtClean="0">
                <a:solidFill>
                  <a:srgbClr val="0070C0"/>
                </a:solidFill>
              </a:rPr>
              <a:t>Delegatem do KRIR </a:t>
            </a:r>
            <a:r>
              <a:rPr lang="pl-PL" b="1" dirty="0">
                <a:solidFill>
                  <a:srgbClr val="0070C0"/>
                </a:solidFill>
              </a:rPr>
              <a:t>j</a:t>
            </a:r>
            <a:r>
              <a:rPr lang="pl-PL" b="1" dirty="0" smtClean="0">
                <a:solidFill>
                  <a:srgbClr val="0070C0"/>
                </a:solidFill>
              </a:rPr>
              <a:t>est Adam Michaś, Dyrektorem Biura IRWŁ - Jerzy </a:t>
            </a:r>
            <a:r>
              <a:rPr lang="pl-PL" b="1" dirty="0" err="1" smtClean="0">
                <a:solidFill>
                  <a:srgbClr val="0070C0"/>
                </a:solidFill>
              </a:rPr>
              <a:t>Kuzański</a:t>
            </a:r>
            <a:r>
              <a:rPr lang="pl-PL" b="1" dirty="0" smtClean="0">
                <a:solidFill>
                  <a:srgbClr val="0070C0"/>
                </a:solidFill>
              </a:rPr>
              <a:t>. </a:t>
            </a:r>
            <a:endParaRPr lang="pl-PL" b="1" dirty="0">
              <a:solidFill>
                <a:srgbClr val="0070C0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9" y="3586725"/>
            <a:ext cx="2808312" cy="210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1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848" y="5589240"/>
            <a:ext cx="12700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18780" y="5627856"/>
            <a:ext cx="16889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900" b="1" dirty="0" smtClean="0">
                <a:solidFill>
                  <a:srgbClr val="009933"/>
                </a:solidFill>
              </a:rPr>
              <a:t>Izba Rolnicza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Województwa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Łódzkiego</a:t>
            </a:r>
            <a:endParaRPr lang="pl-PL" sz="1900" b="1" dirty="0">
              <a:solidFill>
                <a:srgbClr val="009933"/>
              </a:solidFill>
            </a:endParaRPr>
          </a:p>
        </p:txBody>
      </p:sp>
      <p:sp>
        <p:nvSpPr>
          <p:cNvPr id="2" name="AutoShape 2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3" name="AutoShape 4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9" name="AutoShape 6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15719" y="1142984"/>
            <a:ext cx="80648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hangingPunct="0"/>
            <a:endParaRPr lang="pl-PL" sz="2400" b="1" dirty="0" smtClean="0">
              <a:solidFill>
                <a:srgbClr val="FF0000"/>
              </a:solidFill>
            </a:endParaRPr>
          </a:p>
          <a:p>
            <a:pPr marL="342900" indent="-342900" algn="just" hangingPunct="0"/>
            <a:endParaRPr lang="pl-PL" sz="2400" dirty="0"/>
          </a:p>
          <a:p>
            <a:pPr hangingPunct="0"/>
            <a:r>
              <a:rPr lang="pl-PL" sz="2400" dirty="0"/>
              <a:t>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063242" y="548680"/>
            <a:ext cx="67491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</a:rPr>
              <a:t>   Podejmowane działania</a:t>
            </a:r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pl-PL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11560" y="980728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000" b="1" dirty="0">
              <a:solidFill>
                <a:schemeClr val="bg1"/>
              </a:solidFill>
            </a:endParaRPr>
          </a:p>
          <a:p>
            <a:pPr algn="ctr"/>
            <a:r>
              <a:rPr lang="pl-PL" sz="2000" b="1" dirty="0" smtClean="0">
                <a:solidFill>
                  <a:schemeClr val="bg1"/>
                </a:solidFill>
              </a:rPr>
              <a:t>Izba Rolnicza Województwa  </a:t>
            </a:r>
            <a:r>
              <a:rPr lang="pl-PL" sz="2000" b="1" dirty="0" smtClean="0">
                <a:solidFill>
                  <a:schemeClr val="bg1"/>
                </a:solidFill>
              </a:rPr>
              <a:t>Łódzkiego jako jednostka samorządu rolniczego, działając w oparciu o ustawę o izbach rolniczych  zgodnie                       z artykułem 5 - tj. kształtowanie świadomości ekologicznej producentów rolnych, realizuje swoje zadania statutowe. </a:t>
            </a:r>
            <a:endParaRPr lang="pl-PL" sz="2000" b="1" dirty="0" smtClean="0">
              <a:solidFill>
                <a:schemeClr val="bg1"/>
              </a:solidFill>
            </a:endParaRPr>
          </a:p>
          <a:p>
            <a:pPr algn="just"/>
            <a:r>
              <a:rPr lang="pl-PL" sz="2000" dirty="0" smtClean="0"/>
              <a:t>Izba </a:t>
            </a:r>
            <a:r>
              <a:rPr lang="pl-PL" sz="2000" dirty="0" smtClean="0"/>
              <a:t>Rolnicza Województwa Łódzkiego podejmuje liczne inicjatywy mające </a:t>
            </a:r>
            <a:r>
              <a:rPr lang="pl-PL" sz="2000" dirty="0" smtClean="0"/>
              <a:t>na </a:t>
            </a:r>
            <a:r>
              <a:rPr lang="pl-PL" sz="2000" dirty="0" smtClean="0"/>
              <a:t>celu wzrost ilości gospodarstw ekologicznych w województwie łódzkiego.</a:t>
            </a:r>
            <a:endParaRPr lang="pl-PL" sz="2000" dirty="0"/>
          </a:p>
        </p:txBody>
      </p:sp>
      <p:sp>
        <p:nvSpPr>
          <p:cNvPr id="12" name="Prostokąt 11"/>
          <p:cNvSpPr/>
          <p:nvPr/>
        </p:nvSpPr>
        <p:spPr>
          <a:xfrm>
            <a:off x="611560" y="2996952"/>
            <a:ext cx="813690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dirty="0" smtClean="0"/>
          </a:p>
          <a:p>
            <a:pPr algn="just"/>
            <a:r>
              <a:rPr lang="pl-PL" sz="1600" dirty="0" smtClean="0"/>
              <a:t>25 </a:t>
            </a:r>
            <a:r>
              <a:rPr lang="pl-PL" sz="1600" dirty="0" smtClean="0"/>
              <a:t>października 2016 roku, w Centrum Konferencyjnym „</a:t>
            </a:r>
            <a:r>
              <a:rPr lang="pl-PL" sz="1600" dirty="0" smtClean="0"/>
              <a:t>Rubin” w </a:t>
            </a:r>
            <a:r>
              <a:rPr lang="pl-PL" sz="1600" dirty="0" smtClean="0"/>
              <a:t>Łodzi, Izba Rolnicza Województwa Łódzkiego wspólnie z Sekretariatem Regionalnym KSOW Województwa Łódzkiego zorganizowała konferencję dla 150 osób na temat </a:t>
            </a:r>
            <a:r>
              <a:rPr lang="pl-PL" sz="1600" b="1" dirty="0" smtClean="0">
                <a:solidFill>
                  <a:srgbClr val="0070C0"/>
                </a:solidFill>
              </a:rPr>
              <a:t>„Rolnictwo ekologiczne w województwie łódzkim – pespektywy rozwoju”. </a:t>
            </a:r>
            <a:endParaRPr lang="pl-PL" sz="1600" b="1" dirty="0">
              <a:solidFill>
                <a:srgbClr val="0070C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581" y="4211306"/>
            <a:ext cx="2059922" cy="136361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211306"/>
            <a:ext cx="2104456" cy="139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6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848" y="5589240"/>
            <a:ext cx="12700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18780" y="5627856"/>
            <a:ext cx="16889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900" b="1" dirty="0" smtClean="0">
                <a:solidFill>
                  <a:srgbClr val="009933"/>
                </a:solidFill>
              </a:rPr>
              <a:t>Izba Rolnicza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Województwa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Łódzkiego</a:t>
            </a:r>
            <a:endParaRPr lang="pl-PL" sz="1900" b="1" dirty="0">
              <a:solidFill>
                <a:srgbClr val="009933"/>
              </a:solidFill>
            </a:endParaRPr>
          </a:p>
        </p:txBody>
      </p:sp>
      <p:sp>
        <p:nvSpPr>
          <p:cNvPr id="2" name="AutoShape 2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3" name="AutoShape 4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9" name="AutoShape 6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15719" y="1142984"/>
            <a:ext cx="80648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hangingPunct="0"/>
            <a:endParaRPr lang="pl-PL" sz="2400" b="1" dirty="0" smtClean="0">
              <a:solidFill>
                <a:srgbClr val="FF0000"/>
              </a:solidFill>
            </a:endParaRPr>
          </a:p>
          <a:p>
            <a:pPr marL="342900" indent="-342900" algn="just" hangingPunct="0"/>
            <a:endParaRPr lang="pl-PL" sz="2400" dirty="0"/>
          </a:p>
          <a:p>
            <a:pPr hangingPunct="0"/>
            <a:r>
              <a:rPr lang="pl-PL" sz="2400" dirty="0"/>
              <a:t>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063242" y="548680"/>
            <a:ext cx="67491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</a:rPr>
              <a:t>   Podejmowane działania</a:t>
            </a:r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pl-PL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11560" y="980728"/>
            <a:ext cx="79928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000" b="1" dirty="0">
              <a:solidFill>
                <a:schemeClr val="bg1"/>
              </a:solidFill>
            </a:endParaRPr>
          </a:p>
          <a:p>
            <a:pPr algn="ctr"/>
            <a:r>
              <a:rPr lang="pl-PL" sz="2000" b="1" dirty="0" smtClean="0">
                <a:solidFill>
                  <a:schemeClr val="bg1"/>
                </a:solidFill>
              </a:rPr>
              <a:t>Izba Rolnicza Województwa  </a:t>
            </a:r>
            <a:r>
              <a:rPr lang="pl-PL" sz="2000" b="1" dirty="0" smtClean="0">
                <a:solidFill>
                  <a:schemeClr val="bg1"/>
                </a:solidFill>
              </a:rPr>
              <a:t>Łódzkiego jako jednostka samorządu rolniczego, działając w oparciu o ustawę o izbach rolniczych  zgodnie                       z artykułem 5 - tj. kształtowanie świadomości ekologicznej producentów rolnych, realizuje swoje zadania statutowe. </a:t>
            </a:r>
            <a:endParaRPr lang="pl-PL" sz="2000" b="1" dirty="0" smtClean="0">
              <a:solidFill>
                <a:schemeClr val="bg1"/>
              </a:solidFill>
            </a:endParaRPr>
          </a:p>
          <a:p>
            <a:pPr algn="just"/>
            <a:endParaRPr lang="pl-PL" dirty="0" smtClean="0"/>
          </a:p>
          <a:p>
            <a:pPr algn="just"/>
            <a:r>
              <a:rPr lang="pl-PL" dirty="0"/>
              <a:t>I</a:t>
            </a:r>
            <a:r>
              <a:rPr lang="pl-PL" dirty="0" smtClean="0"/>
              <a:t>zba jest organizatorem </a:t>
            </a:r>
            <a:r>
              <a:rPr lang="pl-PL" dirty="0"/>
              <a:t>szkoleń dla liderów obszarów wiejskich. </a:t>
            </a:r>
            <a:endParaRPr lang="pl-PL" dirty="0" smtClean="0"/>
          </a:p>
          <a:p>
            <a:pPr algn="just"/>
            <a:r>
              <a:rPr lang="pl-PL" b="1" dirty="0" smtClean="0">
                <a:solidFill>
                  <a:srgbClr val="0070C0"/>
                </a:solidFill>
              </a:rPr>
              <a:t>Ostatnio organizowaliśmy </a:t>
            </a:r>
            <a:r>
              <a:rPr lang="pl-PL" b="1" dirty="0">
                <a:solidFill>
                  <a:srgbClr val="0070C0"/>
                </a:solidFill>
              </a:rPr>
              <a:t>4 regionalne konferencje w powiatach: skierniewickim, łęczyckim, łaskim, piotrkowskim, gdzie jednym z tematów </a:t>
            </a:r>
            <a:r>
              <a:rPr lang="pl-PL" b="1" dirty="0" smtClean="0">
                <a:solidFill>
                  <a:srgbClr val="0070C0"/>
                </a:solidFill>
              </a:rPr>
              <a:t>była </a:t>
            </a:r>
            <a:r>
              <a:rPr lang="pl-PL" b="1" dirty="0">
                <a:solidFill>
                  <a:srgbClr val="0070C0"/>
                </a:solidFill>
              </a:rPr>
              <a:t>integrowana ochrona roślin</a:t>
            </a:r>
            <a:r>
              <a:rPr lang="pl-PL" dirty="0"/>
              <a:t>.</a:t>
            </a:r>
          </a:p>
          <a:p>
            <a:pPr algn="just"/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710" y="3933056"/>
            <a:ext cx="2203722" cy="145960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933056"/>
            <a:ext cx="2203722" cy="145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0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848" y="5589240"/>
            <a:ext cx="12700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18780" y="5627856"/>
            <a:ext cx="16889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900" b="1" dirty="0" smtClean="0">
                <a:solidFill>
                  <a:srgbClr val="009933"/>
                </a:solidFill>
              </a:rPr>
              <a:t>Izba Rolnicza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Województwa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Łódzkiego</a:t>
            </a:r>
            <a:endParaRPr lang="pl-PL" sz="1900" b="1" dirty="0">
              <a:solidFill>
                <a:srgbClr val="009933"/>
              </a:solidFill>
            </a:endParaRPr>
          </a:p>
        </p:txBody>
      </p:sp>
      <p:sp>
        <p:nvSpPr>
          <p:cNvPr id="2" name="AutoShape 2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3" name="AutoShape 4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9" name="AutoShape 6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15719" y="1142984"/>
            <a:ext cx="80648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hangingPunct="0"/>
            <a:endParaRPr lang="pl-PL" sz="2400" b="1" dirty="0" smtClean="0">
              <a:solidFill>
                <a:srgbClr val="FF0000"/>
              </a:solidFill>
            </a:endParaRPr>
          </a:p>
          <a:p>
            <a:pPr marL="342900" indent="-342900" algn="just" hangingPunct="0"/>
            <a:endParaRPr lang="pl-PL" sz="2400" dirty="0"/>
          </a:p>
          <a:p>
            <a:pPr hangingPunct="0"/>
            <a:r>
              <a:rPr lang="pl-PL" sz="2400" dirty="0"/>
              <a:t>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063242" y="548680"/>
            <a:ext cx="67491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</a:rPr>
              <a:t>   Podejmowane działania</a:t>
            </a:r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pl-PL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11560" y="980728"/>
            <a:ext cx="799288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000" b="1" dirty="0">
              <a:solidFill>
                <a:schemeClr val="bg1"/>
              </a:solidFill>
            </a:endParaRPr>
          </a:p>
          <a:p>
            <a:pPr algn="ctr"/>
            <a:r>
              <a:rPr lang="pl-PL" sz="2000" b="1" dirty="0" smtClean="0">
                <a:solidFill>
                  <a:schemeClr val="bg1"/>
                </a:solidFill>
              </a:rPr>
              <a:t>Izba Rolnicza Województwa  </a:t>
            </a:r>
            <a:r>
              <a:rPr lang="pl-PL" sz="2000" b="1" dirty="0" smtClean="0">
                <a:solidFill>
                  <a:schemeClr val="bg1"/>
                </a:solidFill>
              </a:rPr>
              <a:t>Łódzkiego jako jednostka samorządu rolniczego, działając w oparciu o ustawę o izbach rolniczych  zgodnie                       z artykułem 5 - tj. kształtowanie świadomości ekologicznej producentów rolnych, realizuje swoje zadania statutowe. </a:t>
            </a:r>
            <a:endParaRPr lang="pl-PL" sz="2000" b="1" dirty="0" smtClean="0">
              <a:solidFill>
                <a:schemeClr val="bg1"/>
              </a:solidFill>
            </a:endParaRPr>
          </a:p>
          <a:p>
            <a:pPr algn="ctr"/>
            <a:endParaRPr lang="pl-PL" sz="2000" b="1" dirty="0" smtClean="0">
              <a:solidFill>
                <a:schemeClr val="bg1"/>
              </a:solidFill>
            </a:endParaRPr>
          </a:p>
          <a:p>
            <a:pPr algn="just"/>
            <a:r>
              <a:rPr lang="pl-PL" b="1" dirty="0" smtClean="0">
                <a:solidFill>
                  <a:srgbClr val="0070C0"/>
                </a:solidFill>
              </a:rPr>
              <a:t>Doradcy rolni </a:t>
            </a:r>
            <a:r>
              <a:rPr lang="pl-PL" b="1" dirty="0">
                <a:solidFill>
                  <a:srgbClr val="0070C0"/>
                </a:solidFill>
              </a:rPr>
              <a:t>i </a:t>
            </a:r>
            <a:r>
              <a:rPr lang="pl-PL" b="1" dirty="0" smtClean="0">
                <a:solidFill>
                  <a:srgbClr val="0070C0"/>
                </a:solidFill>
              </a:rPr>
              <a:t>doradcy rolno-środowiskowi IRWŁ</a:t>
            </a:r>
            <a:r>
              <a:rPr lang="pl-PL" dirty="0" smtClean="0">
                <a:solidFill>
                  <a:srgbClr val="0070C0"/>
                </a:solidFill>
              </a:rPr>
              <a:t>,</a:t>
            </a:r>
            <a:r>
              <a:rPr lang="pl-PL" dirty="0" smtClean="0"/>
              <a:t> wpisani na </a:t>
            </a:r>
            <a:r>
              <a:rPr lang="pl-PL" dirty="0"/>
              <a:t>listę </a:t>
            </a:r>
            <a:r>
              <a:rPr lang="pl-PL" dirty="0" err="1" smtClean="0"/>
              <a:t>MRiRW</a:t>
            </a:r>
            <a:r>
              <a:rPr lang="pl-PL" dirty="0" smtClean="0"/>
              <a:t>, pomagają </a:t>
            </a:r>
            <a:r>
              <a:rPr lang="pl-PL" dirty="0"/>
              <a:t>rolnikom w wypełnianiu wniosków ekologicznych w ramach PROW 2014-2020. </a:t>
            </a:r>
          </a:p>
          <a:p>
            <a:pPr algn="just"/>
            <a:endParaRPr lang="pl-PL" sz="20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11" y="3789040"/>
            <a:ext cx="2886303" cy="16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848" y="5589240"/>
            <a:ext cx="12700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18780" y="5627856"/>
            <a:ext cx="16889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900" b="1" dirty="0" smtClean="0">
                <a:solidFill>
                  <a:srgbClr val="009933"/>
                </a:solidFill>
              </a:rPr>
              <a:t>Izba Rolnicza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Województwa </a:t>
            </a:r>
          </a:p>
          <a:p>
            <a:r>
              <a:rPr lang="pl-PL" sz="1900" b="1" dirty="0" smtClean="0">
                <a:solidFill>
                  <a:srgbClr val="009933"/>
                </a:solidFill>
              </a:rPr>
              <a:t>Łódzkiego</a:t>
            </a:r>
            <a:endParaRPr lang="pl-PL" sz="1900" b="1" dirty="0">
              <a:solidFill>
                <a:srgbClr val="009933"/>
              </a:solidFill>
            </a:endParaRPr>
          </a:p>
        </p:txBody>
      </p:sp>
      <p:sp>
        <p:nvSpPr>
          <p:cNvPr id="2" name="AutoShape 2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3" name="AutoShape 4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9" name="AutoShape 6" descr="data:image/jpeg;base64,/9j/4AAQSkZJRgABAQAAAQABAAD/2wCEAAkGBxQTERUUEBQWFhQUGBwaGRcYFxcUFxkYFh4aGBsXGRsaHCggHhonGxUaIjMiJSk3Oi4uGCAzODMtNygtLisBCgoKDg0OGxAQGywkICQsOC0vNDQ0LTQsLjQ1NywsLzEtNCwsLC8vLDQsLCwvNDcvLC8sLC0sNCwsLDQ0LywvLP/AABEIANYA7AMBEQACEQEDEQH/xAAcAAEAAwADAQEAAAAAAAAAAAAABQYHAQIEAwj/xABVEAABAwICBQUIDAwEAwkAAAABAAIDBBEFIQYHEjFBEyJRYXEUFRYyQoGRoTRSU1Rzk6KxstLh8CMzNTZicnSCs8HC0RckkpRD09QlJlVjdYOjpPH/xAAbAQEAAgMBAQAAAAAAAAAAAAAABQYCAwQBB//EAD0RAAIBAgEHCAkEAgIDAQAAAAABAgMEEQUhMUFRodESFTRSYXGBsQYUIjIzNZHB8BMWI3Ky4UJTJILxYv/aAAwDAQACEQMRAD8A3FAEAQBAEAQBAEAQBAEBF4/pFTUbNurmZE07to8536rRm7zBAZ7V6+KBrrRxVEg9sGsaD2AvugPj/j7R+9qn/wCP66Atmi2svD654jhlLJTujlHJud1NzLXHqBugLggCAIAgCAIAgCAIAgCAIAgCAIAgCAIAgCAIAgCAIDpLIGgucQ1oFySbADpJKAzHSfWkXy9yYHH3VUuy5QDaiYOJHB1vbE7I6TuQHOjeqkPk7qxuU1dS7MsJJiZ1H21ujJo6DvQGk0lHHE0NijYxo3NY0NHoAQH2sgM01x6NYcaOSon2KedoPJSsAa98m8RkDx727RvuLFATWqXGKmqwyKSsY4PBLWvdvlYLbMlt+e6/HZvxQGY1+FGsZX4jNPN3TBJPyLmv2RE2nuWNaBmN3A8b77kwF5lSrRv4W8UuS8Mdud4HXSoRlSc3pPDR0D6uhlxaeomNawPfHI12yGCHc0NAyBs7IZc5eXOVKtPKEbeKXJeCe3OIUIui5vSIMOfNh7sXfUTd3jakbIHABvJu2Q0NA8WwOW7PoSrlSrHKStklycy7c6xEbeLo8vWcSYe9uHd+G1E3d5IkMu3kbyBmzs2ts7Pk7srWtkkcqVXlL1Z4cnR26MQ6Ef0OXrPVBhrqaClxSKeY1kskLpXudtCRs5G0wi3i2IHm7Le2uVKtTKE7eWHJWKW3MJ0Ixoqes/QqnzkCAIAgCAIAgCAIAgCAIAgK1jmnuH0hInqow5u9jDyrxfgWsuRv4oCpVWvCj2tmmgqZ3HcGsDb+kk+pAeY61cQebQYJUHrPKn5oQB6UB3l0v0hf+JwqNg/8wkn+Kz5kByzEtKJBlS0kXaW/zlcgPl/hriNe4HGq8mMG/IQeL8waCOnZPagNF0b0apqGLkqSIRt4ne5x6XOOZKAl0AQBAYjrNmiGPU5xja73si2ogGucwu8oODQSeeBtAcAy+SAtr9ceEtFmzPIGQDYZBkOi7QEBTMCqWy4PiEjL7MjqxwvkbOaSL+Yqm5T+bU++PmSVDo8vE8ui35tzfBVH9S8vvnEO+P2FLoz8RhH5sv8AgpfpuS4+dLvXkj2HRjip/NcfBN/jBew+d+L/AMTx9FPVif5Eou2k+dqWHziffIVejLwN1VyI0IAgCAIAgCAIAgCAIDhzrC5yAQGO49pNV41UOocHJjpGm09XmLjiGn2pF7NGbrcBdAWrR7VPhtK0XhE7xvfNz7npDPEHo86AudNSsjFo2NYOhrQ0epAfZAEAQBAEAQBAEB48Uw6KeMsqImSs37L2teL9NiEBWocGo4XjYpKZue8Qxj+SAzfRdwOB1pG49127Nkqm5T+bU++PmSVDo8vE+Wi35tzfBVH9S8vvnEO+P2FLoz8RhH5sv+Cl+m5Lj50u9eSPYdGOKn81x8E3+MF7D534v/E8fRT649MGYDSPO5gpnZb+bsn+SWHziffIVejLwNBwrW1hczQTUck62bZWuYR57Fp8xVyI0mYdOMNcLiupfPPG0+hzggPp4Z4d7/o/9zD9ZABplh5IArqQk5ACohP9SAmmOBAIIIO4jMEIDsgCAIAgCAIAgMm1Kv7nqsSw9wsYZzIy5uS0ksJyy8VsZ/eQGsoAgCAIAgCAIAgCAIDrJuPYgKljP80Bh2jOkhhw+pp6hhbFO2cQy25plLCDG4+dtu1V+/sVVvIVqbxlFx5S7MdK3nZRq8mm4vQ8cCxaLfm3N8FUf1KMvvnEO+P2N1Loz8RhH5sv+Cl+m5Lj50u9eSPYdGOKn81x8E3+MF7D534v/E8fRTtpH+b9N+rTf0pYfOJ98hV6MvAuFXg1DOby0sLnHedgNcf3m2PrVyI0+1HqtwuTxqW36sko/rQHoGpzCfe7vjpfrIDmTU7hJaQKdwv5QlluOsXcR6kBWdGo5sGxqLDRM6Wiq2l0fKb2Os61rZbW0wNNgAdoG10BsiAIAgCAIAgCAybR3naW1zoxZrIAH2z2nbMA82Y+T1oDWUAQBAEAQBAEAQBAEB1k3HsQFSxpAZxq1w2Kowt8U7A9jp5Lg/u2IO8EdIVKy3XqUL9VKbwaivuSdrBTpYM8WMUNThlHUU7WmooZI5A14A5WBzwRzwN7Lm9+3duO23q0MoXEKzfIqprFapJbO0xnGdGDjpj5H1wj82X/AAUv03LG4+dLvXkjKHRmcVP5rj4Jv8YJD534v/E8fRSP0qxqNuEUdKDtSujgcQPIa0A3d0XNgAurJ1rN5Rq13mipSXe+w11qi/RjDXgX3BnXtdWg4S/YNuQEogCAyjXkwwPw/EGb6aoDXW4tdzwD1fg3D95AapDIHNDmm7XAEHpBzBQHdAEAQBAEAQGQaqHOlrsXq94fPsNcOIDpD9HYQGhHFD1+tAcHFT1+tAcd9T1+tAO+p6/WgHfU9frQDvsev1oB31PX60Bx32PX60A77Hr9aAd9T1+tAcHFj0n1oCMxKcOFwgKBqbrGupJoxbajncSL+S8Cx9LXDzKkeklJxuYz1OPljxRKWMlyGi/EXyO4qvJ4HaZfpHD3CaylZlTVVO+aJvCOVnjsaOgjO3YrTZy9bVKvL34TUW9qehsj6i/T5UFoaxPJQYg6rwuHDqOMySOYBNIbtihAft85xGbrAZD1nJbatCNtfSvK8sFj7K1yzYZjGMnOkqUV39h7NJ9FY6HCXBp25XSRcpKRm6zgAB0MHALXYZRnd5Qi3mik8F+azKtRVOi9pccE4K3EcX/BtyAlEAQFV1n4P3VhdTEBdwZts6dqLngDt2SPOgPNqfxfunCKYnxom8if/a5rfkbJ86AuaAIAgKhrP0mkoaMGnt3RPI2GIkXDXvvzzcEZAceNljOahFyehZzCpNU4OctCWJmXeKodzpcSrS85ktmc1t+oXyCrcsu1cfZisPEqM/SWtj7MFh4nHg9L/wCI13x7ljz7W6q38TH9yXHUjv4njp9B2xgiOqqWAm5DXhtz0mwzKc+1urHfxH7kuOpHfxO50MHvuq+M+xOfa3Vjv4j9yXHUjv4nHgWPfdV8Z9ic+1urHfxH7kuOpHfxHgWPfdV8Z9ic+1uqt/EfuS46kd/EeBY991Xxn2Jz7W6q38R+5LjqR38R4Fj33VfGfYnPtbqrfxH7kuOpHfxHgWPfdV8Z9ic+1urHfxH7kuOpHfxHgWPfdV8Z9ic+1urHfxH7kuOpHfxHgWPfdV8Z9ic+1urHfxH7kuOpHfxHgUPfdV8Z9ic+1uqt/EfuS46kd/EeBQ991Xxn2Jz7W6q38R+5LjqR38T5VGissTTJS1lQJWC4D37TXWz2SN3pW2jlybmlUisOw3W/pHN1EqsVg9mOYnNHdJHT08crhZzhzrbtppsbdVwrGW0qWhlDUwQHEKG8pEj2TU/t422N22z2hc9J6L5g17Kda3rVvVLj2cycZbHn09n5sZ2UIzjH9SGfajUdH9JKerj2oXjaHjRuIEjD0Ob/AD3KqXdhWtp8mazanqfcSFOtGaxRSdNIGYlidPSQvu2JjzM9hB2WuI2m39tZoHa8danMmylYWVS4mvea5KevY+7gctdKrVUFq0miYbh0VPG2KBgYxu4D5yd5PWVXK1epWm51Hi2dsIKCwRVdbUwbh9ic3zRgddjtfM1S/o9Bu8T2J8DmvX/GSuCcFfCJL/g25ASiAIDgi+9AZLqad3LXYnhrshFKZImk57F9na7C0xHzoDW0AQBAZjrz/FUH7bH8zlouvgT/AKvyOa96NU/q/JkBjLNpkbTez54GOs5zSWvlY1wu0gi4JGRVTyXFSuoqSxWfyZR8iwjO8gpLFZ/Jmgf4b4f7lL/uqv8A5ytvq1HqL6IvPqlDqR+iM40apn1UdLSsc7alYHSvBO0yFttt994cb7DT0uvwKgaFkqt7OTXsxl/8RWrbJyrZRqSa9iEn3di/PuXfSDQ/C6SnfPLFMQwZNFXV7T3nJsbfw3jOcQB2qclQoRTbjHBdiLJK2t4pylCOC7EU3RjR9klVTw1AeWy8s97GzzgAhoLWB4ftlrd2Zz38VFWM6dzcVHyVyUs2ZfmJB5NqUbu6qS5C5KSwWC+vey84joPhUEZknDo4xYF76yqa0XNhcma282Uv6tR6i+iJ31Sh1I/RHVugNJJGH0dROwOza9k5qGHs5UvBC1TsLefvQXl5Gmrky0qe9TXhm8sCrzwSwTvpqmxkYA5r2gtbLG64DwCTskEEFt8iOghVrKVh6tJOPuvcVDK+TPU5pweMXo7OwktCNEKWrgklqWSOf3RM24qKiMbLXEABrJA0WHUrDZ0KTt4NxWhakWrJ9tRla024JvkrUiuaYYZHS1FXDT7bYxBC4AyyyEOe6QOIc9xcLgDceC5b2jTVxRSis7eruOLKFClG7t0opJt45ln0Gif4cYf7lL/uqv8A5yk/VqPUX0RMeqUOpH6I8GG6I4VUAuopnu2ciYayWWx6w6Rwv2hYys6ElngvoYzsLaSwlTj9EQmPYHLQOjLpDPTyO2A9wa2WN5uWiTZAa5rrWDgBY2Bve6hco5KhCm6tLNhpXAr2Vsi06dJ1qGbDSuzsPLP4ruwqvx0oq8PeRUdBfYUXa76RX0I+plk1Qfk8/Dyf0qiekXTP/VfclrL4fid9NdAIqwOlhtFU+2GTXnoeBx/SGfTdYZNyzUtsIVPahvXdwPa9qp51mZXtXc0UeJyQ8j3NJyAYYyS68jCC4tJJJ2hzh1bslI5XjUqWUanL5a5WOPY9H00Gi2ajVwwwzGoVE7Y2l8jg1jRcucbAAcSSqtCEpyUYrFskHJJYsx7TrEJa9hqYwW0VO9rIy4EGZ7nAOeAeA3faSBc8k0adlNUZZ6sli/8A8paF+cCLuJOquUvdW80fBOCsZxl/wbcgJRAEAQGS1FqfS+Mi9qymz6Lhrt/xDUBrSAIAgMx15/iqD9tj+Zy0XXwJ/wBX5HNe9Gqf1fkyCxT/AIP7TTfx41Vck9Lj4+TKTkPpsPHyZtauJfyk6qNHTTUTZJbGadrSTkdmID8HECOABJP6T3LCFOMMcNbxfezXTpRp48laW2+9le0jxXu2rcR7HpHuZG05bU7btklI/RzY2/6R4hQWWbxr+CPe+BWvSC/cf/Ghrzy+y+/4zvo3+U6X9Wb6AWrIPvz7kafRn4lTuRZ9aELnUFmMfIRNA7ZY0vcQ2VjnWa0EmwBPmVgrwc6Uox0tNbi0XUJVKM4R0uLS+h89WmFywxTulYYmTTbccLrBzG7LWucQDZpc4F2z5zmStdnSnSoxhUeLRqsKNSjbxp1XjJfm5EBptUNlxRojIPc9OWSW4Ple14YT0hrL2/THSovLtSKpRhrxx/PqQ/pJViqMKetvH6Jr7k/qt9hyftM/0ypOx6NDuRL5O6JT/qil6yvZ1Z+zU/0pVyX3SaHe/scOUumW39n9jZCpUmzI9VWC1AmppTBJC2GnLJHyNMRkLg20Yac3AEbW0RYWyOa4LW3q06tScnmk8y+5GWVrWpV6s5v2ZPFL79n5iWnWnVN7ljguDLPNHsN42ie2V7+wNbv6XAcVtvakYW83LZh9cxvyhVjTtakpbGvrmRUp/Fd2FUeOlHziHvIqOgvsKLtd9Ir6EfUz66m8da0y0kh2S95kivkHG1ntHXzQbdqqnpJZylybiKxwWD7NjJCyqJYwZqqqRImWa0qSBtdTyzOkZtxPBdF+M24s4y3rJcG/zCteQ6taVrUpwSeDWnRg9OP0xI+6jFVE2fXRvQaoqNmTFppnRjNlO+RznEcDJnzcrZDPpssLzK9ChjCzhFS1ySW7b5HtK3nPPUbw2E5rPhazDC1gDWtfEGtAsAA4ZADcLLiyFKUr9Sk8W0zZdpKlgiUwTgr6RJf8H3ICUQBAEBkmGO7u0qllbnHh8Rj2uG3mwjt2pJB+4epAa2gCAIDMdef4qg/bY/mctF18Cf8AV+RzXvRqn9X5MgsU/wCD+0038eNVXJPS4+Pkyk5D6bDx8mbWriX8zHU/jZEbaOZxO00y07j7S/Phv0sJ2h+i/wDRXNQuFVlOGuLw4M5Le6jWnUhrhLDg/wA2Ho1gYP3PL3dEPwUlm1LR5J8VlR5smu6tk+SVyZUsv16fKj7y39nA4cs5O9ZpcuC9uOjtWzh/s8OjX5Tpf1ZvoBR2Qvfn3IivRr4lTuRZtaVXJDQcpB+NZPTlmdru5ZnNPUdx6iVY5yUIuT0LOWupNQi5y0JYkjM4Yhh96eV8XdMV2SMcWPY4i4zabghwsR1ELIzRmGDsDWGPY5OSN7mSszJEoPOJJzdfxg47w4HiqTlCnUhXaqPHY9qPneVaVancyVVtvU9q1F71W+w5P2mf6ZVssejQ7kXfJ3RKf9UUvWV7OrP2an+lKuS+6TQ739jhyl0y2/s/sbIVKk2UTU3jjqjDo45T+Gp2taekxuF4n/6eb2scsITU8cNTw+hrp1I1E3HU2vFFbxTCzTV8zZS57pryRSvc573RXziu4m3Judawys5p33Vfy5TqYxnj7OzY/wDZV/SOlVxjPFuGzUn/ALOJvFd2FQEdKKxD3kVHQX2FF2u+kV9CPqZ6NCtGYq3C9l5LJGTyGOVvjsdzN3SMhcdXA5qpZTv6lpf4xzpxWK1PSSFCiqlLPpxJB2l9VhoEWKQulG5lRFYh46HA253bY9XE8yybb375dnJR2xeru7DZ+vOlmqLHtPhhT5MQxhslVCYmU0IfFE/M84817uu5v1bLVsrqFlk9woy5TnLBtb0vLxZjDGrWxksMEaSqwd5nuuPFWsp4qcHnyyNcR0MZxPa4j0HoVl9G7eUq0q2qKw8X/o4b6aUVEsmCcFdCML/g+5ASiAICla09NBh9LaLnVU/MhYMyCcjIRxAuLDiSB0kAc6qdEjh9EOW9kznlJicyHHcwm+eyCbnpLkBdEAQBAZjrz/FUH7bH8zlouvgT/q/I5r3o1T+r8mQWLB2yxzGl5ZNC8tbbaLY5WPdbaIF7NO8qo5OqwpXEZzeCz+TKJkmvTo3UZ1Hglj5Mun+I7PeVZ6Kb/qFZudLTr7nwLhzzZf8AZufAoOH0krKaAs5lTAGvjJ8mRnkut5Lhdrrbw4qvxvVSvZVo54t/VMq8coKjlCVeDxi5PHtT/MS8P1hRyRlkuH1ZD22e21M5p2hZzc5xduZGYzVg50tevufAtPPNl/2bnwKVo9iLqWsjk7lqXU8JkEdzAZeTkaA1rvw1iWm4vfMAHfdcVG5s6VedSM1hJbHp+hH293YUbmdWFRYSWjB6deosGl+lndlO2GOkqmOM0LtqQQBgbHKx7idmZx3NO4LfcZRtpUZxU87T27O46LvK1nOhOMZ53FrQ9nccaL6SmgEsL6eeaJzzJEYuSOxymcjDykjfLu4W9uehabHKdFUFGrLBrNr8DRk3LFBW0Y1pYSWbXnWrQtmbwI3HsWE9ayenpaiPlBsT8oIQ07I/ByjYlcdoeKcs229qAtOU69rcUsYy9paNP00HPli5srqjjCa5cdGZ59q0ElolpX3HFJFJS1LyZ5Xh0YgLS17ri21M07updVrlG2hQhGUs6S28Dtssq2lO3hCU8Gkk8z4EFpPVvq56qaOCVgfDExrZOTD3OjMhNtl7h5Q3lc13e0J16MoyzRefT2HJfZRtqlzQnGeKi3jpzaOwvB1kM95Vvopv+oUjzpa9fz4ErzzZf9m58Ck6H1ElAaabknvtDyM8TCzbLbbTXDacGkteLb9z3KMtMo06deopP2W8U/zb9iHscq0qVzWU5exJtp5/zOvImNM9KGVkAEdHVtnidtwvcKcNDxkWutOTsOaS05cb7wF3Vr6zrU3TlPM+x8CSuMo5Pr0pUpzzPsfA8O2XR3LS0lty02uCRuNsrhVPDCeCeOco/JUamCeOfSVTQX2FF2u+kV9APqJYNTswNC9o3tnffzhpH36lRvSOLV2ntivuStk/4/EuddRxzRujmYHscLFrhcH7evgoOlVnSkpweDR1yipLBmUNqDg2KkS8pJTPis0+O5sV7tGftHAi193oVtcFlWxxhgpqWfUm/wDa3kbj+hVz6C0VGsmndZlEySpnfkxjWOaL/pF1rDpt6t6ioZCrx9qu1CK0vHywOh3cXmhnZXdLtHJGUUlXXOElZLJGLjxImbQtGz+Z+0mTybfQndQt7dYU0n3ye1/nBaK1Jqm5z0vcXrBOH34K1HAX/B9yAlEAKAx7VvQ988Tq8Uqzt8hKYqdnks2dxt+i0i3W5x3oDYUAQBAEBQ9cWCyz0TJKdpkkpJmz8mN72suHAZXvY38xWFWHLg4bVga61P8AUpyhtTX1M6i04oyAXSFp4tcx9weg2BF1UZZIuk8FHHxRRZ5CvYtpRx8UdvDai92+Q/6q85qu+rvXEx5kvepvXEeG1F7t8h/1U5quurvXEcyXvU3riPDai92+Q/6qc1XXV3riOZL3qb1xHhtRe7fIf9VOarrq71xHMl71N64jw2ovdvkP+qnNV11d64jmS96m9cR4bUXu3yH/AFU5quurvXEcyXvU3riPDai92+Q/6qc1XXV3riOZL3qb1xHhtRe7fIf9VOarrq71xHMl71N64jw2ovdvkP8AqpzVddXeuI5kvepvXEeG1F7t8h/1U5quurvXEcyXvU3riPDai92+Q/6qc1XXV3riOZL3qb1xHhtRe7fIf9VOarrq71xHMl71N64nmxDTmlEbuRcZJCLNYGuF3HIbwMrrbRyRcOa5awXejfb5CupVFy1yVreK+x20WonQ0sTH5OFyR0FxLretW0vJC6CV01BGawtMlHK8xzBvjRuYebJbo5xHqNslX8q0qV5U9XxwqJYxx0PHSt35nOu3lKmuXq1myUFbHNG2SF4exwuHDcf7HqVLq0p0puE1g0SsZKSxRQtPnSyYlRw0bgJ+TkBda4YyXmlx7GtcfR0hT+SlThZValdexivFrV9cDiuG3Vio6S16NaMQUTLQtu93jyuzkees8B1DJRN5lCtdyxm82pakdNKjGmsxEa132w5w9tLGPlX/AJLt9H1jeruZqvPhElgnD78FfiIL/g+5ASiAIDI9U83cmKYlh0uTjIZor7nNud3WWPYewHoQGuIAgCAIAgPM/D4iSTFGSd5LGkn1IDr3sh9yj/0N/sgMkxrDYhpVEySGMxy0pIY5jXNJDJBfZIte8fqQE/iej1OTZtNAOyGMf0oCM8FYfcIvi2f2QDwVh9wi+LZ/ZAPBWH3CL4tn9kA8FYfcIvi2f2QDwVh9wi+LZ/ZAPBWH3CL4tn9kA8FYfcIvi2f2QDwVh9wi+LZ/ZAPBWH3CL4tn9kB3h0aiabshjaelrGtPpCA9Heq2ZCAgdUjAcOcHAEGaQEEXBBDciOhUX0hbV7iuqvuStmsaZ5NJNCp4dqbBpXwk3L6dry1rj0sF7X/RPmtuWyzyrRq4U76Klsk1nXfx+p5Vt5R9qk8Owj9WxhOJSlskskhpxtGf8cJNoCRpv0WA7F05Z/VVnFOKS5Wbk+7hhmMLbk/qPu16TU1VCQMi1n426qdydONqnpXt5WQeKZXHZDQeNgT6T0C9xyFaK3wnVzTmsy14LPj4kZd1OXmjoRf8E4ffgrOcJf8AB9yAlEAQGW67MA2Ym4pTPMVVRlvObltsLg0A24gu47wXA8EBf9GMQdUUVNPIAHzQxyOAyAc9gcbX4XKAk0AQBAEAQBAZJpW2+luHgcaU3/8AtIDSjhg6vv5kBx3rHV9/MgHesdX38yAd6x1ffzIB3rHV9/MgHesdX38yAd6x1ffzIB3rHV9/MgHesdX38yAd6x1ffzIAcMHV9/MgILFm2yCAzHUzirXRT05PPZIZAOlr7A27C35QVN9JbdqrGstDWHiv/u4krGawcTSFWCQMs08w0w4pFUU87aZ8sT3F7hzNuIZ7Vr5OaWjcc+BurZkuuqtjKlUg5qLSw14PZ3PHWRtxDk1VKLwxOcGbiuKN/DzchSHe9jeTdK3jseVYgbzYZ7juXlw8nZPl/HHlVNjeKj36vv3HsFWrLO8F5ktp/hMVNhJip2BjGSR5cSdoAkni49JXLki5qV8oqdR4tp/ncZ3MIwo4RJ/BOH34K8EWWCTTKhpMqipia4eTtbTv9LblARr9b+Hknk3yvA4tgkI9YQH1ota+HPNu6Q09EjXs9Zbb1oD5azcYhqMEqzDIyQbDDdj2vH4xnQUBO6sXXwii+BaPRl/JAWdAEAQBAEAQGTYvJ/3vpeUyApiGXy2rtmOXTzi4eZAaygCAIAgCAIAgCAIAgOsm49iAqeM70BjehmjLpqMVNI/kqyKaTZf5L2838G/qzPpz6qxlO/jSunQrLlU5RWK1rTnR3UKTlDlRzNFow/WHE0mLEWOpahnjNc0uYetpF8j/APhKia2RKkv5LVqcHo2+P54I6Y3SWapmZCPqIsZxWING1S0sZcdoW5Q3HA+STsjPg09K7lCpkuxk3mqTeHd/vDH6mltXFVbEagBbcqs3iSBRdcFa1lGyM+NLM2w6mc4ns3Dzqf8ARyk5XTnqivPMcd7LCGG0lqJ1onE+0d9Eq8kUSGpbAKXvVTTmniM7uUvKY2uebSyNHOIvuAHmQGkNaALAWHUgPHiGEwTt2aiGKVvRJG14v084HNAVDGtUeGT3LYTA4i21C4sH+g3Z6kB5qDRTFqGNsVBXwSxMyZHUwluy3o247koD1RQaQPNpJcNiafKYyeR47Gus0+coCB01wKohbRzVVfPUSOrqdhaA2GANc8uNombzdozJKA1lAEAQBAUjWZoOa9kU1M8RVlMdqF+4GxDtkkbswCDwPaUBWhrCxWhAGK4a57G+NNCcrDyjbabwvvb5kBY8B1s4ZU2HLci8+TMOTzPDazZ60BeGuBFxmDxQHKAIAgCAIAgCA6ybj2ICp4z9/SgKDqgI7gdY7p5PmaqJ6Rr/AMz/ANV9yWsvh+JP6S6NQVsezO3nDxJBk9h6j0X4KOsr+taT5VN5ta1M3VaMaizlBwXGX0eLPjxJ7ReFsQmtstcGnajeeAuLg9B86sFzawusnqdqn73Kw1ravzUccKjp1sKmzAvGLaY0VOwvfPG4gXDI3Nke7osAePSclBW+S7qtLkxg12vMkdc7inFY4mc6X0FRUwOxGsBiG1Gyng9oxzs3O6z679AAVmybWo0Kys6HtaXKW17F+fc4a8ZTi6ks2xFrnqiI3Ae1PzKxnEXfUr+RKTsl/jSoC7oAgCAIAgKLrb/EUX/qFN87kBekAQBAEAQBAVrSLQOgrGu5enj23D8axoZKOg7Tcz57oCg6J41NgtaMLxFxfSyH/K1ByDQ45NN9zbmxHkn9E3QGxoAgCAIAgCAIDrJuPYgKpjP39KAxTVhj/cjnNqRsU1S87Ep8RsrMiCeAII37rDrVby7Z+s+1Szzgs614M7bSryM0tDNjVLJQzXWbsiuoyIG1D5I5I+TI8a9hHfiAHOJv25hWbIvKdrVxm4JNPHZt+qWBwXWCqRzYknohq7hpiJqgNknvtAW/BRnfZgO8j2x6MrLlyhlurcL9OnjGGjtffwRso2sYe1LSejWsf+znX90i+kFjkDpse5+R7efCI2fxHfqn5lfiIIDRvTrEIqCGmpOShjjDxypG3I4ue91wDzRYutu4Lmq3UKb5OsnLDINzd01VTSi9v00d5y7SfFibnEZL9TGAegABaPX11SUXolLXVX0/2SFDrCxeH/jwzjoljAPpZZZRvoPSjRV9FLiK/jnF/VcSw0GuyRptWUDwPbwv2/kuH9S6I16ctDIevkm8o+/TfhnW7EtuH618LlF+6RGfayNewj1W9BW4jmsD2v1jYWBc1sPmdf1AICh6dawKOtfR09G58hFdA4v2C2MbLrWu6xJO10cF5iscDLkS5PKwzbdRsq9MQgCAIAgCAICA000TgxKmMFRcWzZIPGjf7YdI4EcR6UBQqfCtJKJoip5aeqiYLML7bWyNzTtWd6z2oD6F+lJz2aRvV+D/ALlAdsO1jVlHUMp8fp2xNlNmVMf4vh42ZaRnmQRbK44oDVQUBygCAIDrJuPYgKpjP39KAzXVvhkVThb4p2B7HTyZHgebYg7wR0hUrLVxUoX6qU3g1Ffck7WEZ0sHtPhiffDCI/8ALltTRt3co0ufCOglpB2B07uoLOj6llOf8i5FR7NEvrr3955L9WgvZzryONDmyT4s6erkile2mDozFnG1rzazbi+QLvO4plFwo2CpUYuKc8HjpeG3d9BRxlV5UnjmNKVYJAy/XDjrTydJGbuD2yS2z2RuY09BO1f/AE9Ktno5ZtN3EtGhdu1/b6kde1P+CPfP4jv1T8ytpHFFwD2Ozz/SKhbv4z/NR9N9H/l9Px/yZIrnJkIAgPlNTMd47GntAKyjUlHQzmrWlCt8SCl3pHyZh0Q3Rs9AWbr1H/yZphkuzi8VSj9EeiHKoo/2uD6YW+y+L4ET6TpKySXWXkz9QqWPnwQBAEAQBAEAQBAEBXtPNGGYjRSU7rBxG1G4+RK3xXdm8HqcUBW9TGkrp6V1HU3FVQnkntPjFjSWtJ622LT+qOlAaKgCAIDrJuPYgKnjSAoWqxwZDU05yfBUPuOOy+2yew7J9CpHpJScbmM9Tj5Y8USljJchouxCryO0ybFMOmw3Fw/D4g9s8bncjewIGcjG9lg4dF7WNrK3UK9K+ye43MsHFpY+TfkyNnCVKtjBaSQptO6yucYaCkEb9z5Xv22xcCTzQLjhe97blzzyRa2i/UuKmK1JLBve/wA1mxXNSp7MInXS3RplHhclnGSaSWN0szvGe7a9TbncssnX8rq/jmwik1Falm8zGtRVOk9p6p/Ed+qfmVwI4zrCMSjZCxpJL8+a0Fx3k8FGV7epUqtpZi85MyzaWljThUl7WfMs70s9vd0nCmqLdPJleeoT2oz/AHXbdSW7icOxZjbCVr4yeD2ELXKyqrRnOqj6S2M/ebj3rhieuGoY/wARwd2EFc8qco+8iYo3dGusaU1LuZ9VidAQHVnsik/aofphdlj8TwK36UdCX9l5M/UKlj56EAQBAEAQBAEAQBAEBkOsandheJwYvADyUpEVU0cQRa/na2/60belAazSVLZGNkjcHMe0Oa4ZgtcLgjqIKA+qAIDrJuPYgKnjY3oDL8ajnpKru2kbtkjZmh4SMFsxbyxbf1DrB4r+xp3lL9OebY9jNtKq6csUXHR/SanrGB0Eg2vKjcQ2Rp6C3+YyVAu7Cvay5NSObbqZL060JrMymaXsbiOKU9LBJlEx5newg2a+wey447IDf3+0Kbye3Y2M69SOeTXJT2rQ/rn8Dlrfy1VFatJoWG4fHBG2KBgYxu5oHrPST0lVytXnWm51Hi2dsIKKwRV9a0n+RDOMk0bQOk32rfJUx6PQbvE9ifA5r1/xnzp6PbBB3HL+SvhEkhhGjccTdmKNrB1DM9p3lATDMIQFK0lxCarmOFYa3be47NRLbaZG3ymk5gW3E9PNGZQF6otUeGtpo4ZIeUewZzXcyRzt5N2kZX3DgEPU2s6Iqs1LxZ9zVlRHfcH7EzW9ViGkjz+daZW9OWlEhSyte0lhGo/HP54ng/wYn44kLdVKL/xVh6pS2HU/SG/aw5e5cCwYDqko4JWyzPmqJGODmco6zGubmCGsAzv0k7gt0KcYe6iMuLuvcPGrNy7zQVmc4QBAEAQBAEAQBAEAQEdpDg8dZTS08wuyVpB6Qd4cOsEAjrCAzrU7jr4Hy4PWnZnpXO5K9+fHvIaTvtfaHS136KA1ZAEAQENilHdAVHEsO35IDPdNdGouQmnMYEjGkhwu033XNjn50B69CMPjo8QZEBbuiijc1x8t99p9uvI5dACpuU607q0c3/xqNPsWhElQiqdRLajRamdsbC+RwaxouXOIAA6SSq3CEpyUYrFs7pSSWLM2nrXYnVtmYCKSmJ5K4I5WTcZLHgOHZ2gX7I+TfU6eM/flp7OwiLmv+pLNoRc8IpCLKYOYueH0IIQFQ1p6SOpWx0dCNuuq+awN8ZjHZbf6xOQvusTwQFh1c6Htw2kEfjTSc+Z/tnngD7Ubh5zxQFqQBAEAQBAEAQBAEAQBAEAQBAEAQFE1k6Bmt2KmkfyNdBnHIDs7YGYY48DfceFyDkcgKzR65zTMMOLUkzKyPIhrWta+2QdziLXtvFxxHQgOkQ0gxQOqI3974gLwwm7XPI3bVxtWPtnWBys2yAs+q7TWSsbJTVrdiupTsyNsGl4BtthvSDk62VyDxAQF7ewEWKAiq3Db7kBSdYmGbOG1brboj84QHhrdGYa2kphKXMfHGwxysNnsOy3cejIZdXBfO6V/VtLio4YNNvFPQ87JmVGNSCxKdoxo0axnKVc887WSvaI3vcWfgzYEg3ur3b0aUYqcIKLa1JETOUm8GzSaDCAAABYDcALAAdC6TAsFBhnUgJ6GMNCAybVTAK7Eq/E5uc5khihvuY3MZdYjDR+87pQGvIAgCAIAgCAIAgCAIAgCAIAgCAIAgCA6ujBzIB8yA7IDLNZ+j09PVRYvhrC6aIgTxtBPKRjLaIGZGzzT1bJ8m6A6HXxQBgPI1Bed7A1mR7S+xCAf4wySD/LYVVydGTrfJY5AQelunGJVVDURyYRLBE6M7crxI0Nbld3OY0FAXLBPY8HwTPohfLLn40+9+ZPQ9xdxQNFazE4KR0lNQMqKbl5bFpJmPOO0Q1pJsCCPF4L6dQ+HHuRBy95l20L1iUVVIIJg6lqb7PJS5Xdu2Wuta9zaxAPQtpiaQ1oG5AROluJimoamcm3JxPIP6VrNHncQPOgKlqGw7ksIY8ixnkfJ12vyYPoj9BCA0RAEAQBAEAQBAEAQBAEAQBAEAQBAEAQBAEAQHzEDb32W37AgPogKzrM/JNb8A/5kBC4J7Hg+CZ9EL5Zc/Gn3vzJ6HuLuPTqd/Jjfhp/4r19OofDj3Ig5e8z0awtBIcRhNg2OqbnFOBZwc3c1xGZafVvG5bTErWheskwuNDjl6eqh5olfkyRo3FztwNh4253TcoCO1jaUjFnx4VhTuW5V7TPK0ExtYwg79xaDZxI6ABcmyA1rCcPbTwRQR+JExrG9NmAC568kB60AQBAEAQBAEAQBAEAQBAEAQBAEAQBAEAQBAEAQFe1hUzpMLrGRgucYH2aBcmzSbADectyApuj+PQGgin5RoYyJu1ci7SxoDmkdNxu45L5vdWdZXUqXJeLebtxJunVj+mnjqJ3U4x3emJzmlvKPlkAO/ZfI4tPnGfnX0WnHkxUdiIVvF4l2WZ4Q+kOi9JWtDayBkoG4m7XDse0hw8xQHbR/RqlombFHAyIHeRcuP6znEuPnKAlkAQBAEAQBAEAQBAEAQBAEAQBAEAQBAEAQBAEAQBAEBVarVzhkk/Lvo4zJe58YMJNyS6MO2Cc+LUBaGNAAAAAGQAyAA4BAdkAQBAEAQBAEAQBAE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15719" y="1142984"/>
            <a:ext cx="80648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fontAlgn="base"/>
            <a:endParaRPr lang="pl-PL" sz="2400" dirty="0" smtClean="0"/>
          </a:p>
          <a:p>
            <a:pPr hangingPunct="0"/>
            <a:endParaRPr lang="pl-PL" sz="2400" b="1" dirty="0" smtClean="0">
              <a:solidFill>
                <a:srgbClr val="FF0000"/>
              </a:solidFill>
            </a:endParaRPr>
          </a:p>
          <a:p>
            <a:pPr marL="342900" indent="-342900" algn="just" hangingPunct="0"/>
            <a:endParaRPr lang="pl-PL" sz="2400" dirty="0"/>
          </a:p>
          <a:p>
            <a:pPr hangingPunct="0"/>
            <a:r>
              <a:rPr lang="pl-PL" sz="2400" dirty="0"/>
              <a:t>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063242" y="548680"/>
            <a:ext cx="67491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</a:rPr>
              <a:t>   Podejmowane działania</a:t>
            </a:r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pl-PL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11560" y="980728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000" b="1" dirty="0">
              <a:solidFill>
                <a:schemeClr val="bg1"/>
              </a:solidFill>
            </a:endParaRPr>
          </a:p>
          <a:p>
            <a:pPr algn="ctr"/>
            <a:r>
              <a:rPr lang="pl-PL" sz="2000" b="1" dirty="0" smtClean="0">
                <a:solidFill>
                  <a:schemeClr val="bg1"/>
                </a:solidFill>
              </a:rPr>
              <a:t>Izba Rolnicza Województwa  </a:t>
            </a:r>
            <a:r>
              <a:rPr lang="pl-PL" sz="2000" b="1" dirty="0" smtClean="0">
                <a:solidFill>
                  <a:schemeClr val="bg1"/>
                </a:solidFill>
              </a:rPr>
              <a:t>Łódzkiego jako jednostka samorządu rolniczego, działając w oparciu o ustawę o izbach rolniczych  zgodnie                       z artykułem 5 - tj. kształtowanie świadomości ekologicznej producentów rolnych, realizuje swoje zadania statutowe. </a:t>
            </a:r>
            <a:endParaRPr lang="pl-PL" sz="2000" b="1" dirty="0" smtClean="0">
              <a:solidFill>
                <a:schemeClr val="bg1"/>
              </a:solidFill>
            </a:endParaRPr>
          </a:p>
          <a:p>
            <a:pPr algn="ctr"/>
            <a:endParaRPr lang="pl-PL" sz="2000" b="1" dirty="0" smtClean="0">
              <a:solidFill>
                <a:schemeClr val="bg1"/>
              </a:solidFill>
            </a:endParaRPr>
          </a:p>
          <a:p>
            <a:pPr algn="just"/>
            <a:r>
              <a:rPr lang="pl-PL" dirty="0" smtClean="0"/>
              <a:t>Kolejną </a:t>
            </a:r>
            <a:r>
              <a:rPr lang="pl-PL" dirty="0"/>
              <a:t>inicjatywą </a:t>
            </a:r>
            <a:r>
              <a:rPr lang="pl-PL" dirty="0" smtClean="0"/>
              <a:t>IRWŁ </a:t>
            </a:r>
            <a:r>
              <a:rPr lang="pl-PL" dirty="0"/>
              <a:t>było podjęcie się realizacji projektu pn. </a:t>
            </a:r>
            <a:r>
              <a:rPr lang="pl-PL" b="1" dirty="0">
                <a:solidFill>
                  <a:srgbClr val="0070C0"/>
                </a:solidFill>
              </a:rPr>
              <a:t>„Rolnictwo energią regionu </a:t>
            </a:r>
            <a:r>
              <a:rPr lang="pl-PL" b="1" dirty="0" smtClean="0">
                <a:solidFill>
                  <a:srgbClr val="0070C0"/>
                </a:solidFill>
              </a:rPr>
              <a:t>łódzkiego”. </a:t>
            </a:r>
            <a:r>
              <a:rPr lang="pl-PL" dirty="0" smtClean="0"/>
              <a:t>W ramach projektu odbyły dwie </a:t>
            </a:r>
            <a:r>
              <a:rPr lang="pl-PL" dirty="0"/>
              <a:t>imprezy </a:t>
            </a:r>
            <a:r>
              <a:rPr lang="pl-PL" dirty="0" err="1"/>
              <a:t>kulturalno</a:t>
            </a:r>
            <a:r>
              <a:rPr lang="pl-PL" dirty="0"/>
              <a:t> - </a:t>
            </a:r>
            <a:r>
              <a:rPr lang="pl-PL" dirty="0" err="1"/>
              <a:t>edukacyjno</a:t>
            </a:r>
            <a:r>
              <a:rPr lang="pl-PL" dirty="0"/>
              <a:t> – </a:t>
            </a:r>
            <a:r>
              <a:rPr lang="pl-PL" dirty="0" smtClean="0"/>
              <a:t>wystawiennicze</a:t>
            </a:r>
            <a:r>
              <a:rPr lang="pl-PL" b="1" dirty="0" smtClean="0"/>
              <a:t>,</a:t>
            </a:r>
            <a:r>
              <a:rPr lang="pl-PL" b="1" dirty="0" smtClean="0">
                <a:solidFill>
                  <a:srgbClr val="0070C0"/>
                </a:solidFill>
              </a:rPr>
              <a:t> 1 </a:t>
            </a:r>
            <a:r>
              <a:rPr lang="pl-PL" b="1" dirty="0">
                <a:solidFill>
                  <a:srgbClr val="0070C0"/>
                </a:solidFill>
              </a:rPr>
              <a:t>czerwca 2014 </a:t>
            </a:r>
            <a:r>
              <a:rPr lang="pl-PL" b="1" dirty="0" smtClean="0">
                <a:solidFill>
                  <a:srgbClr val="0070C0"/>
                </a:solidFill>
              </a:rPr>
              <a:t>roku w </a:t>
            </a:r>
            <a:r>
              <a:rPr lang="pl-PL" b="1" dirty="0">
                <a:solidFill>
                  <a:srgbClr val="0070C0"/>
                </a:solidFill>
              </a:rPr>
              <a:t>Nowych Zdunach i </a:t>
            </a:r>
            <a:r>
              <a:rPr lang="pl-PL" b="1" dirty="0" smtClean="0">
                <a:solidFill>
                  <a:srgbClr val="0070C0"/>
                </a:solidFill>
              </a:rPr>
              <a:t>7 września </a:t>
            </a:r>
            <a:r>
              <a:rPr lang="pl-PL" b="1" dirty="0">
                <a:solidFill>
                  <a:srgbClr val="0070C0"/>
                </a:solidFill>
              </a:rPr>
              <a:t>2014 roku w Szadku. </a:t>
            </a:r>
            <a:endParaRPr lang="pl-PL" b="1" dirty="0">
              <a:solidFill>
                <a:srgbClr val="0070C0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094822"/>
            <a:ext cx="2237714" cy="111885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820751"/>
            <a:ext cx="2500502" cy="16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7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51964</TotalTime>
  <Words>797</Words>
  <Application>Microsoft Office PowerPoint</Application>
  <PresentationFormat>Pokaz na ekranie (4:3)</PresentationFormat>
  <Paragraphs>230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Kształt fali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Marcin</dc:creator>
  <cp:lastModifiedBy>sy</cp:lastModifiedBy>
  <cp:revision>386</cp:revision>
  <cp:lastPrinted>2017-06-09T09:07:36Z</cp:lastPrinted>
  <dcterms:created xsi:type="dcterms:W3CDTF">2013-12-04T17:44:02Z</dcterms:created>
  <dcterms:modified xsi:type="dcterms:W3CDTF">2017-11-24T13:44:07Z</dcterms:modified>
</cp:coreProperties>
</file>