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319" r:id="rId4"/>
    <p:sldId id="297" r:id="rId5"/>
    <p:sldId id="298" r:id="rId6"/>
    <p:sldId id="300" r:id="rId7"/>
    <p:sldId id="305" r:id="rId8"/>
    <p:sldId id="306" r:id="rId9"/>
    <p:sldId id="301" r:id="rId10"/>
    <p:sldId id="302" r:id="rId11"/>
    <p:sldId id="303" r:id="rId12"/>
    <p:sldId id="273" r:id="rId13"/>
    <p:sldId id="312" r:id="rId14"/>
    <p:sldId id="259" r:id="rId15"/>
    <p:sldId id="260" r:id="rId16"/>
    <p:sldId id="274" r:id="rId17"/>
    <p:sldId id="261" r:id="rId18"/>
    <p:sldId id="262" r:id="rId19"/>
    <p:sldId id="263" r:id="rId20"/>
    <p:sldId id="264" r:id="rId21"/>
    <p:sldId id="265" r:id="rId22"/>
    <p:sldId id="266" r:id="rId23"/>
    <p:sldId id="268" r:id="rId24"/>
    <p:sldId id="270" r:id="rId25"/>
    <p:sldId id="307" r:id="rId26"/>
    <p:sldId id="271" r:id="rId27"/>
    <p:sldId id="296" r:id="rId28"/>
    <p:sldId id="276" r:id="rId29"/>
    <p:sldId id="314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34726-D00A-4C12-BEB5-86778CF2E152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0F887-0879-4E81-954B-9D8EA25945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49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78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24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58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78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59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76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276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40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24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2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60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5A2617"/>
            </a:gs>
            <a:gs pos="70000">
              <a:srgbClr val="4D1C1B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C9E9C-D587-4D51-B5F6-C3F8EA82AB7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F9C60-9DA3-4931-997B-E8B11741FE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59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4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pl/url?sa=i&amp;rct=j&amp;q=&amp;esrc=s&amp;source=images&amp;cd=&amp;cad=rja&amp;uact=8&amp;ved=0ahUKEwiRu66VjojYAhXMKJoKHUALCuEQjRwIBw&amp;url=http%3A%2F%2Ffungi.myspecies.info%2Fall-fungi%2Faspergillus-niger&amp;psig=AOvVaw1aVHsT-1sR3aDc8_50-24y&amp;ust=1513293029860416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pl/url?sa=i&amp;rct=j&amp;q=&amp;esrc=s&amp;source=images&amp;cd=&amp;cad=rja&amp;uact=8&amp;ved=0ahUKEwi3wcrnzdrPAhVJhywKHZavAHUQjRwIBw&amp;url=https://blog.betterwayhealth.com/beta-glucan-sources-matter-more-than-you-may-think/&amp;bvm=bv.135475266,d.bGg&amp;psig=AFQjCNE2cIDIigtl3j7w_-zZHOGBz6BezA&amp;ust=1476545189224723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pl/url?sa=i&amp;rct=j&amp;q=&amp;esrc=s&amp;source=images&amp;cd=&amp;cad=rja&amp;uact=8&amp;ved=0ahUKEwjjg8bd0trPAhXSKCwKHdoZAz4QjRwIBw&amp;url=http://mamabishop.blogspot.com/2012_01_01_archive.html&amp;bvm=bv.135475266,d.bGg&amp;psig=AFQjCNFutuqt7hkpmr08MVvqAL4mqeAPAg&amp;ust=147654654380599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81000" y="4495800"/>
            <a:ext cx="8001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pl-PL">
                <a:solidFill>
                  <a:srgbClr val="FFCC99"/>
                </a:solidFill>
                <a:latin typeface="+mn-lt"/>
              </a:rPr>
              <a:t>Lodz</a:t>
            </a:r>
            <a:r>
              <a:rPr lang="pl-PL" altLang="pl-PL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>
                <a:solidFill>
                  <a:srgbClr val="FFCC99"/>
                </a:solidFill>
                <a:latin typeface="+mn-lt"/>
              </a:rPr>
              <a:t>University of</a:t>
            </a:r>
            <a:r>
              <a:rPr lang="pl-PL" altLang="pl-PL">
                <a:solidFill>
                  <a:srgbClr val="FFCC99"/>
                </a:solidFill>
                <a:latin typeface="+mn-lt"/>
              </a:rPr>
              <a:t>  </a:t>
            </a:r>
            <a:r>
              <a:rPr lang="en-GB" altLang="pl-PL">
                <a:solidFill>
                  <a:srgbClr val="FFCC99"/>
                </a:solidFill>
                <a:latin typeface="+mn-lt"/>
              </a:rPr>
              <a:t>Techn</a:t>
            </a:r>
            <a:r>
              <a:rPr lang="pl-PL" altLang="pl-PL">
                <a:solidFill>
                  <a:srgbClr val="FFCC99"/>
                </a:solidFill>
                <a:latin typeface="+mn-lt"/>
              </a:rPr>
              <a:t>ology (TUL)</a:t>
            </a:r>
            <a:br>
              <a:rPr lang="pl-PL" altLang="pl-PL">
                <a:solidFill>
                  <a:srgbClr val="FFCC99"/>
                </a:solidFill>
                <a:latin typeface="+mn-lt"/>
              </a:rPr>
            </a:br>
            <a:r>
              <a:rPr lang="en-GB" altLang="pl-PL">
                <a:solidFill>
                  <a:srgbClr val="FFCC99"/>
                </a:solidFill>
                <a:latin typeface="+mn-lt"/>
              </a:rPr>
              <a:t>Faculty of Biotechnology and Food Sciences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pl-PL">
                <a:solidFill>
                  <a:srgbClr val="FFCC99"/>
                </a:solidFill>
                <a:latin typeface="+mn-lt"/>
              </a:rPr>
              <a:t>Institute of Fermentation Technology and Microbiology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>
                <a:solidFill>
                  <a:srgbClr val="FFCC99"/>
                </a:solidFill>
                <a:latin typeface="+mn-lt"/>
              </a:rPr>
              <a:t>anna.</a:t>
            </a:r>
            <a:r>
              <a:rPr lang="en-GB" altLang="pl-PL">
                <a:solidFill>
                  <a:srgbClr val="FFCC99"/>
                </a:solidFill>
                <a:latin typeface="+mn-lt"/>
              </a:rPr>
              <a:t>diowksz@p.lodz.pl</a:t>
            </a:r>
          </a:p>
        </p:txBody>
      </p:sp>
      <p:sp>
        <p:nvSpPr>
          <p:cNvPr id="2051" name="Text Box 12"/>
          <p:cNvSpPr txBox="1">
            <a:spLocks noChangeArrowheads="1"/>
          </p:cNvSpPr>
          <p:nvPr/>
        </p:nvSpPr>
        <p:spPr bwMode="auto">
          <a:xfrm>
            <a:off x="1562100" y="1500188"/>
            <a:ext cx="56388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200" dirty="0">
                <a:solidFill>
                  <a:srgbClr val="FFCC99"/>
                </a:solidFill>
                <a:latin typeface="+mn-lt"/>
                <a:cs typeface="Times New Roman" charset="0"/>
              </a:rPr>
              <a:t>Eco </a:t>
            </a:r>
            <a:r>
              <a:rPr lang="pl-PL" altLang="pl-PL" sz="3200" dirty="0" err="1">
                <a:solidFill>
                  <a:srgbClr val="FFCC99"/>
                </a:solidFill>
                <a:latin typeface="+mn-lt"/>
                <a:cs typeface="Times New Roman" charset="0"/>
              </a:rPr>
              <a:t>Sourdough</a:t>
            </a:r>
            <a:r>
              <a:rPr lang="pl-PL" altLang="pl-PL" sz="3200" dirty="0">
                <a:solidFill>
                  <a:srgbClr val="FFCC99"/>
                </a:solidFill>
                <a:latin typeface="+mn-lt"/>
                <a:cs typeface="Times New Roman" charset="0"/>
              </a:rPr>
              <a:t> </a:t>
            </a:r>
            <a:endParaRPr lang="pl-PL" altLang="pl-PL" sz="1000" dirty="0">
              <a:solidFill>
                <a:srgbClr val="FFCC99"/>
              </a:solidFill>
              <a:latin typeface="+mn-lt"/>
              <a:cs typeface="Times New Roman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1000" dirty="0">
                <a:solidFill>
                  <a:srgbClr val="FFCC99"/>
                </a:solidFill>
                <a:latin typeface="+mn-lt"/>
                <a:cs typeface="Times New Roman" charset="0"/>
              </a:rPr>
              <a:t/>
            </a:r>
            <a:br>
              <a:rPr lang="pl-PL" altLang="pl-PL" sz="1000" dirty="0">
                <a:solidFill>
                  <a:srgbClr val="FFCC99"/>
                </a:solidFill>
                <a:latin typeface="+mn-lt"/>
                <a:cs typeface="Times New Roman" charset="0"/>
              </a:rPr>
            </a:br>
            <a:r>
              <a:rPr lang="pl-PL" altLang="pl-PL" sz="3200" dirty="0">
                <a:solidFill>
                  <a:srgbClr val="FFCC99"/>
                </a:solidFill>
                <a:latin typeface="+mn-lt"/>
                <a:cs typeface="Times New Roman" charset="0"/>
              </a:rPr>
              <a:t>– a </a:t>
            </a:r>
            <a:r>
              <a:rPr lang="pl-PL" altLang="pl-PL" sz="3200" dirty="0" err="1">
                <a:solidFill>
                  <a:srgbClr val="FFCC99"/>
                </a:solidFill>
                <a:latin typeface="+mn-lt"/>
                <a:cs typeface="Times New Roman" charset="0"/>
              </a:rPr>
              <a:t>multipurpose</a:t>
            </a:r>
            <a:r>
              <a:rPr lang="pl-PL" altLang="pl-PL" sz="3200" dirty="0">
                <a:solidFill>
                  <a:srgbClr val="FFCC99"/>
                </a:solidFill>
                <a:latin typeface="+mn-lt"/>
                <a:cs typeface="Times New Roman" charset="0"/>
              </a:rPr>
              <a:t> system</a:t>
            </a:r>
            <a:endParaRPr lang="pl-PL" altLang="pl-PL" sz="3600" dirty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381000" y="3592513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800" dirty="0">
                <a:solidFill>
                  <a:srgbClr val="FFCC99"/>
                </a:solidFill>
                <a:latin typeface="+mn-lt"/>
              </a:rPr>
              <a:t>Anna </a:t>
            </a:r>
            <a:r>
              <a:rPr lang="pl-PL" altLang="pl-PL" sz="2800" dirty="0" err="1">
                <a:solidFill>
                  <a:srgbClr val="FFCC99"/>
                </a:solidFill>
                <a:latin typeface="+mn-lt"/>
              </a:rPr>
              <a:t>Diowksz</a:t>
            </a:r>
            <a:endParaRPr lang="pl-PL" altLang="pl-PL" sz="2800" dirty="0">
              <a:solidFill>
                <a:srgbClr val="FFCC99"/>
              </a:solidFill>
              <a:latin typeface="+mn-lt"/>
            </a:endParaRPr>
          </a:p>
        </p:txBody>
      </p:sp>
      <p:pic>
        <p:nvPicPr>
          <p:cNvPr id="2054" name="Picture 1024" descr="C:\Users\Anna\Desktop\LOGO\P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04813"/>
            <a:ext cx="100965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25" descr="C:\Users\Anna\Desktop\LOGO\Wydzia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08450"/>
            <a:ext cx="10541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26" descr="C:\Users\Anna\Desktop\LOGO\LOGO ITFiM 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01208"/>
            <a:ext cx="10604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2"/>
          <p:cNvSpPr txBox="1">
            <a:spLocks noChangeArrowheads="1"/>
          </p:cNvSpPr>
          <p:nvPr/>
        </p:nvSpPr>
        <p:spPr bwMode="auto">
          <a:xfrm>
            <a:off x="228600" y="609600"/>
            <a:ext cx="7772400" cy="620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800" u="sng" dirty="0">
                <a:solidFill>
                  <a:srgbClr val="FFCC99"/>
                </a:solidFill>
                <a:cs typeface="Times New Roman" charset="0"/>
              </a:rPr>
              <a:t>DF </a:t>
            </a: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deficiencies</a:t>
            </a:r>
            <a:r>
              <a:rPr lang="pl-PL" altLang="pl-PL" sz="2800" u="sng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lead</a:t>
            </a:r>
            <a:r>
              <a:rPr lang="pl-PL" altLang="pl-PL" sz="2800" u="sng" dirty="0">
                <a:solidFill>
                  <a:srgbClr val="FFCC99"/>
                </a:solidFill>
                <a:cs typeface="Times New Roman" charset="0"/>
              </a:rPr>
              <a:t> to:</a:t>
            </a:r>
            <a:endParaRPr lang="pl-PL" altLang="pl-PL" sz="2800" dirty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endParaRPr lang="pl-PL" altLang="pl-PL" sz="800" b="1" u="sng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obesity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chronic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constipation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inflammatory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bowel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disease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haemorrhoides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colon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cancer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</a:rPr>
              <a:t>gallstone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disease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</a:rPr>
              <a:t>inflammation</a:t>
            </a:r>
            <a:r>
              <a:rPr lang="pl-PL" altLang="pl-PL" sz="2000" dirty="0">
                <a:solidFill>
                  <a:srgbClr val="FFCC99"/>
                </a:solidFill>
              </a:rPr>
              <a:t> of the appendix 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diabetes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arteriosclerosis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coronary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heart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disease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 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dental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caries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pl-PL" altLang="pl-PL" sz="1800" dirty="0">
              <a:solidFill>
                <a:srgbClr val="CCECFF"/>
              </a:solidFill>
            </a:endParaRPr>
          </a:p>
        </p:txBody>
      </p:sp>
      <p:pic>
        <p:nvPicPr>
          <p:cNvPr id="266243" name="Picture 3" descr="cukrzy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2667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4" name="Picture 4" descr="Bowel_fun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2133600" cy="1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5" name="Picture 5" descr="teeth%20dentist%2019206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19764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4572000" y="2590800"/>
            <a:ext cx="2133600" cy="18288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4038600" y="4724400"/>
            <a:ext cx="2667000" cy="17526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66248" name="Rectangle 8"/>
          <p:cNvSpPr>
            <a:spLocks noChangeArrowheads="1"/>
          </p:cNvSpPr>
          <p:nvPr/>
        </p:nvSpPr>
        <p:spPr bwMode="auto">
          <a:xfrm>
            <a:off x="6934200" y="3505200"/>
            <a:ext cx="1981200" cy="29718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266249" name="Picture 9" descr="Bez tytułu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0" name="Rectangle 10"/>
          <p:cNvSpPr>
            <a:spLocks noChangeArrowheads="1"/>
          </p:cNvSpPr>
          <p:nvPr/>
        </p:nvSpPr>
        <p:spPr bwMode="auto">
          <a:xfrm>
            <a:off x="6019800" y="304800"/>
            <a:ext cx="2438400" cy="24384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85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/>
          <p:cNvSpPr txBox="1">
            <a:spLocks noChangeArrowheads="1"/>
          </p:cNvSpPr>
          <p:nvPr/>
        </p:nvSpPr>
        <p:spPr bwMode="auto">
          <a:xfrm>
            <a:off x="372592" y="476672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Sources</a:t>
            </a:r>
            <a:r>
              <a:rPr lang="pl-PL" altLang="pl-PL" sz="2800" u="sng" dirty="0">
                <a:solidFill>
                  <a:srgbClr val="FFCC99"/>
                </a:solidFill>
              </a:rPr>
              <a:t> of </a:t>
            </a:r>
            <a:r>
              <a:rPr lang="pl-PL" altLang="pl-PL" sz="2800" u="sng" dirty="0" err="1">
                <a:solidFill>
                  <a:srgbClr val="FFCC99"/>
                </a:solidFill>
              </a:rPr>
              <a:t>dietary</a:t>
            </a:r>
            <a:r>
              <a:rPr lang="pl-PL" altLang="pl-PL" sz="2800" u="sng" dirty="0">
                <a:solidFill>
                  <a:srgbClr val="FFCC99"/>
                </a:solidFill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</a:rPr>
              <a:t>fibre</a:t>
            </a:r>
            <a:endParaRPr lang="pl-PL" altLang="pl-PL" sz="2800" u="sng" dirty="0">
              <a:solidFill>
                <a:srgbClr val="FFCC99"/>
              </a:solidFill>
            </a:endParaRPr>
          </a:p>
        </p:txBody>
      </p:sp>
      <p:grpSp>
        <p:nvGrpSpPr>
          <p:cNvPr id="267267" name="Group 3"/>
          <p:cNvGrpSpPr>
            <a:grpSpLocks/>
          </p:cNvGrpSpPr>
          <p:nvPr/>
        </p:nvGrpSpPr>
        <p:grpSpPr bwMode="auto">
          <a:xfrm>
            <a:off x="228600" y="2819400"/>
            <a:ext cx="8763000" cy="2133600"/>
            <a:chOff x="144" y="1776"/>
            <a:chExt cx="5520" cy="1344"/>
          </a:xfrm>
        </p:grpSpPr>
        <p:grpSp>
          <p:nvGrpSpPr>
            <p:cNvPr id="267268" name="Group 4"/>
            <p:cNvGrpSpPr>
              <a:grpSpLocks/>
            </p:cNvGrpSpPr>
            <p:nvPr/>
          </p:nvGrpSpPr>
          <p:grpSpPr bwMode="auto">
            <a:xfrm>
              <a:off x="2112" y="1776"/>
              <a:ext cx="1728" cy="1344"/>
              <a:chOff x="2064" y="1728"/>
              <a:chExt cx="1776" cy="1392"/>
            </a:xfrm>
          </p:grpSpPr>
          <p:pic>
            <p:nvPicPr>
              <p:cNvPr id="267269" name="Picture 5" descr="Bez tytułu2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728"/>
                <a:ext cx="1776" cy="1392"/>
              </a:xfrm>
              <a:prstGeom prst="rect">
                <a:avLst/>
              </a:prstGeom>
              <a:noFill/>
              <a:ln w="9525">
                <a:solidFill>
                  <a:srgbClr val="FFCC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7270" name="Rectangle 6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1776" cy="1392"/>
              </a:xfrm>
              <a:prstGeom prst="rect">
                <a:avLst/>
              </a:prstGeom>
              <a:noFill/>
              <a:ln w="28575">
                <a:solidFill>
                  <a:srgbClr val="FF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grpSp>
          <p:nvGrpSpPr>
            <p:cNvPr id="267271" name="Group 7"/>
            <p:cNvGrpSpPr>
              <a:grpSpLocks/>
            </p:cNvGrpSpPr>
            <p:nvPr/>
          </p:nvGrpSpPr>
          <p:grpSpPr bwMode="auto">
            <a:xfrm>
              <a:off x="3984" y="1776"/>
              <a:ext cx="1680" cy="1344"/>
              <a:chOff x="3984" y="1728"/>
              <a:chExt cx="1776" cy="1392"/>
            </a:xfrm>
          </p:grpSpPr>
          <p:pic>
            <p:nvPicPr>
              <p:cNvPr id="267272" name="Picture 8" descr="Potatoes%200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8"/>
                <a:ext cx="1776" cy="1392"/>
              </a:xfrm>
              <a:prstGeom prst="rect">
                <a:avLst/>
              </a:prstGeom>
              <a:noFill/>
              <a:ln w="9525">
                <a:solidFill>
                  <a:srgbClr val="FFCC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7273" name="Rectangle 9"/>
              <p:cNvSpPr>
                <a:spLocks noChangeArrowheads="1"/>
              </p:cNvSpPr>
              <p:nvPr/>
            </p:nvSpPr>
            <p:spPr bwMode="auto">
              <a:xfrm>
                <a:off x="3984" y="1728"/>
                <a:ext cx="1776" cy="1392"/>
              </a:xfrm>
              <a:prstGeom prst="rect">
                <a:avLst/>
              </a:prstGeom>
              <a:noFill/>
              <a:ln w="28575">
                <a:solidFill>
                  <a:srgbClr val="FF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grpSp>
          <p:nvGrpSpPr>
            <p:cNvPr id="267274" name="Group 10"/>
            <p:cNvGrpSpPr>
              <a:grpSpLocks/>
            </p:cNvGrpSpPr>
            <p:nvPr/>
          </p:nvGrpSpPr>
          <p:grpSpPr bwMode="auto">
            <a:xfrm>
              <a:off x="144" y="1776"/>
              <a:ext cx="1824" cy="1344"/>
              <a:chOff x="144" y="1728"/>
              <a:chExt cx="1776" cy="1392"/>
            </a:xfrm>
          </p:grpSpPr>
          <p:pic>
            <p:nvPicPr>
              <p:cNvPr id="267275" name="Picture 11" descr="1249159816_5519794df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728"/>
                <a:ext cx="1776" cy="1392"/>
              </a:xfrm>
              <a:prstGeom prst="rect">
                <a:avLst/>
              </a:prstGeom>
              <a:noFill/>
              <a:ln w="9525">
                <a:solidFill>
                  <a:srgbClr val="FFCC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7276" name="Rectangle 12"/>
              <p:cNvSpPr>
                <a:spLocks noChangeArrowheads="1"/>
              </p:cNvSpPr>
              <p:nvPr/>
            </p:nvSpPr>
            <p:spPr bwMode="auto">
              <a:xfrm>
                <a:off x="144" y="1728"/>
                <a:ext cx="1776" cy="1392"/>
              </a:xfrm>
              <a:prstGeom prst="rect">
                <a:avLst/>
              </a:prstGeom>
              <a:noFill/>
              <a:ln w="28575">
                <a:solidFill>
                  <a:srgbClr val="FFCC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</p:grp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395288" y="1916113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>
                <a:solidFill>
                  <a:srgbClr val="FFCC99"/>
                </a:solidFill>
              </a:rPr>
              <a:t>     </a:t>
            </a:r>
            <a:r>
              <a:rPr lang="pl-PL" altLang="pl-PL" dirty="0" smtClean="0">
                <a:solidFill>
                  <a:srgbClr val="FFCC99"/>
                </a:solidFill>
              </a:rPr>
              <a:t>      </a:t>
            </a:r>
            <a:r>
              <a:rPr lang="pl-PL" altLang="pl-PL" sz="2400" dirty="0">
                <a:solidFill>
                  <a:srgbClr val="FFCC99"/>
                </a:solidFill>
              </a:rPr>
              <a:t>6-9 </a:t>
            </a:r>
            <a:r>
              <a:rPr lang="pl-PL" altLang="pl-PL" sz="2400" dirty="0" err="1">
                <a:solidFill>
                  <a:srgbClr val="FFCC99"/>
                </a:solidFill>
              </a:rPr>
              <a:t>slices</a:t>
            </a:r>
            <a:r>
              <a:rPr lang="pl-PL" altLang="pl-PL" sz="2400" dirty="0">
                <a:solidFill>
                  <a:srgbClr val="FFCC99"/>
                </a:solidFill>
              </a:rPr>
              <a:t>       </a:t>
            </a:r>
            <a:r>
              <a:rPr lang="pl-PL" altLang="pl-PL" sz="2400" dirty="0" smtClean="0">
                <a:solidFill>
                  <a:srgbClr val="FFCC99"/>
                </a:solidFill>
              </a:rPr>
              <a:t>       </a:t>
            </a:r>
            <a:r>
              <a:rPr lang="pl-PL" altLang="pl-PL" sz="2400" dirty="0">
                <a:solidFill>
                  <a:srgbClr val="FFCC99"/>
                </a:solidFill>
              </a:rPr>
              <a:t>=            </a:t>
            </a:r>
            <a:r>
              <a:rPr lang="pl-PL" altLang="pl-PL" sz="2400" dirty="0" smtClean="0">
                <a:solidFill>
                  <a:srgbClr val="FFCC99"/>
                </a:solidFill>
              </a:rPr>
              <a:t>     </a:t>
            </a:r>
            <a:r>
              <a:rPr lang="pl-PL" altLang="pl-PL" sz="2400" dirty="0">
                <a:solidFill>
                  <a:srgbClr val="FFCC99"/>
                </a:solidFill>
              </a:rPr>
              <a:t>7 kg            </a:t>
            </a:r>
            <a:r>
              <a:rPr lang="pl-PL" altLang="pl-PL" sz="2400" dirty="0" smtClean="0">
                <a:solidFill>
                  <a:srgbClr val="FFCC99"/>
                </a:solidFill>
              </a:rPr>
              <a:t>    </a:t>
            </a:r>
            <a:r>
              <a:rPr lang="pl-PL" altLang="pl-PL" sz="2400" dirty="0">
                <a:solidFill>
                  <a:srgbClr val="FFCC99"/>
                </a:solidFill>
              </a:rPr>
              <a:t>=          </a:t>
            </a:r>
            <a:r>
              <a:rPr lang="pl-PL" altLang="pl-PL" sz="2400" dirty="0" smtClean="0">
                <a:solidFill>
                  <a:srgbClr val="FFCC99"/>
                </a:solidFill>
              </a:rPr>
              <a:t>       </a:t>
            </a:r>
            <a:r>
              <a:rPr lang="pl-PL" altLang="pl-PL" sz="2400" dirty="0">
                <a:solidFill>
                  <a:srgbClr val="FFCC99"/>
                </a:solidFill>
              </a:rPr>
              <a:t>2 kg</a:t>
            </a:r>
          </a:p>
        </p:txBody>
      </p:sp>
    </p:spTree>
    <p:extLst>
      <p:ext uri="{BB962C8B-B14F-4D97-AF65-F5344CB8AC3E}">
        <p14:creationId xmlns:p14="http://schemas.microsoft.com/office/powerpoint/2010/main" val="386491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10" descr="C:\Documents and Settings\ania\Moje dokumenty\Moje obrazy\Chleb\pleśni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22066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2824163" y="1295400"/>
          <a:ext cx="6319837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Dokument" r:id="rId4" imgW="6930360" imgH="5796360" progId="Word.Document.8">
                  <p:embed/>
                </p:oleObj>
              </mc:Choice>
              <mc:Fallback>
                <p:oleObj name="Dokument" r:id="rId4" imgW="6930360" imgH="57963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63" y="1295400"/>
                        <a:ext cx="6319837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2438400"/>
            <a:ext cx="3886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 </a:t>
            </a:r>
            <a:r>
              <a:rPr lang="pl-PL" altLang="pl-PL" sz="2400" b="1" dirty="0">
                <a:solidFill>
                  <a:srgbClr val="FFCC99"/>
                </a:solidFill>
                <a:cs typeface="Times New Roman" charset="0"/>
              </a:rPr>
              <a:t> </a:t>
            </a:r>
            <a:r>
              <a:rPr lang="pl-PL" altLang="pl-PL" sz="2400" i="1" dirty="0">
                <a:solidFill>
                  <a:srgbClr val="FFCC99"/>
                </a:solidFill>
                <a:cs typeface="Times New Roman" charset="0"/>
              </a:rPr>
              <a:t>Aspergillus </a:t>
            </a:r>
            <a:endParaRPr lang="pl-PL" altLang="pl-PL" sz="2400" i="1" dirty="0">
              <a:solidFill>
                <a:srgbClr val="FFCC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400" i="1" dirty="0">
                <a:solidFill>
                  <a:srgbClr val="FFCC99"/>
                </a:solidFill>
              </a:rPr>
              <a:t> </a:t>
            </a:r>
            <a:r>
              <a:rPr lang="pl-PL" altLang="pl-PL" sz="2400" i="1" dirty="0" err="1">
                <a:solidFill>
                  <a:srgbClr val="FFCC99"/>
                </a:solidFill>
                <a:cs typeface="Times New Roman" charset="0"/>
              </a:rPr>
              <a:t>Penicillium</a:t>
            </a:r>
            <a:r>
              <a:rPr lang="pl-PL" altLang="pl-PL" sz="2400" i="1" dirty="0">
                <a:solidFill>
                  <a:srgbClr val="FFCC99"/>
                </a:solidFill>
                <a:cs typeface="Times New Roman" charset="0"/>
              </a:rPr>
              <a:t> </a:t>
            </a:r>
            <a:endParaRPr lang="pl-PL" altLang="pl-PL" sz="2400" i="1" dirty="0">
              <a:solidFill>
                <a:srgbClr val="FFCC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400" i="1" dirty="0">
                <a:solidFill>
                  <a:srgbClr val="FFCC99"/>
                </a:solidFill>
              </a:rPr>
              <a:t> </a:t>
            </a:r>
            <a:r>
              <a:rPr lang="pl-PL" altLang="pl-PL" sz="2400" i="1" dirty="0" err="1">
                <a:solidFill>
                  <a:srgbClr val="FFCC99"/>
                </a:solidFill>
                <a:cs typeface="Times New Roman" charset="0"/>
              </a:rPr>
              <a:t>Fusarium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2400" b="1" dirty="0">
                <a:solidFill>
                  <a:srgbClr val="FFCC99"/>
                </a:solidFill>
                <a:cs typeface="Times New Roman" charset="0"/>
              </a:rPr>
              <a:t>      </a:t>
            </a:r>
            <a:r>
              <a:rPr lang="pl-PL" altLang="pl-PL" sz="2400" b="1" dirty="0">
                <a:solidFill>
                  <a:srgbClr val="FFCC99"/>
                </a:solidFill>
              </a:rPr>
              <a:t>  </a:t>
            </a:r>
            <a:endParaRPr lang="pl-PL" altLang="pl-PL" sz="2400" dirty="0">
              <a:solidFill>
                <a:srgbClr val="FFCC99"/>
              </a:solidFill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Mycotoxins</a:t>
            </a:r>
            <a:r>
              <a:rPr lang="pl-PL" altLang="pl-PL" sz="2800" u="sng" dirty="0">
                <a:solidFill>
                  <a:srgbClr val="FFCC99"/>
                </a:solidFill>
              </a:rPr>
              <a:t> – </a:t>
            </a:r>
            <a:r>
              <a:rPr lang="pl-PL" altLang="pl-PL" sz="2800" u="sng" dirty="0" err="1">
                <a:solidFill>
                  <a:srgbClr val="FFCC99"/>
                </a:solidFill>
              </a:rPr>
              <a:t>health</a:t>
            </a:r>
            <a:r>
              <a:rPr lang="pl-PL" altLang="pl-PL" sz="2800" u="sng" dirty="0">
                <a:solidFill>
                  <a:srgbClr val="FFCC99"/>
                </a:solidFill>
              </a:rPr>
              <a:t> hazard</a:t>
            </a:r>
            <a:endParaRPr lang="pl-PL" altLang="pl-PL" sz="2800" u="sng" dirty="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400" dirty="0" err="1">
                <a:solidFill>
                  <a:srgbClr val="FFCC99"/>
                </a:solidFill>
              </a:rPr>
              <a:t>Moulds</a:t>
            </a:r>
            <a:r>
              <a:rPr lang="pl-PL" altLang="pl-PL" sz="2400" dirty="0">
                <a:solidFill>
                  <a:srgbClr val="FFCC99"/>
                </a:solidFill>
              </a:rPr>
              <a:t>:</a:t>
            </a:r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2895600" y="3886200"/>
          <a:ext cx="60944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Dokument" r:id="rId6" imgW="6094080" imgH="4064040" progId="Word.Document.8">
                  <p:embed/>
                </p:oleObj>
              </mc:Choice>
              <mc:Fallback>
                <p:oleObj name="Dokument" r:id="rId6" imgW="6094080" imgH="40640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886200"/>
                        <a:ext cx="60944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2590800" y="762000"/>
          <a:ext cx="8304213" cy="553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Dokument" r:id="rId8" imgW="6094080" imgH="4064040" progId="Word.Document.8">
                  <p:embed/>
                </p:oleObj>
              </mc:Choice>
              <mc:Fallback>
                <p:oleObj name="Dokument" r:id="rId8" imgW="6094080" imgH="40640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762000"/>
                        <a:ext cx="8304213" cy="553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725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647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800" u="sng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Mycotoxins</a:t>
            </a:r>
            <a:endParaRPr lang="pl-PL" altLang="pl-PL" sz="2800" u="sng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6156325" y="3860800"/>
            <a:ext cx="2438400" cy="25908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5301" name="Prostokąt 8"/>
          <p:cNvSpPr>
            <a:spLocks noChangeArrowheads="1"/>
          </p:cNvSpPr>
          <p:nvPr/>
        </p:nvSpPr>
        <p:spPr bwMode="auto">
          <a:xfrm>
            <a:off x="827088" y="1412875"/>
            <a:ext cx="7416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 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a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flatoxins</a:t>
            </a:r>
            <a:r>
              <a:rPr lang="pl-PL" altLang="pl-PL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 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B</a:t>
            </a:r>
            <a:r>
              <a:rPr lang="pl-PL" altLang="pl-PL" sz="2400" baseline="-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1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, B</a:t>
            </a:r>
            <a:r>
              <a:rPr lang="pl-PL" altLang="pl-PL" sz="2400" baseline="-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2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, G</a:t>
            </a:r>
            <a:r>
              <a:rPr lang="pl-PL" altLang="pl-PL" sz="2400" baseline="-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1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, G</a:t>
            </a:r>
            <a:r>
              <a:rPr lang="pl-PL" altLang="pl-PL" sz="2400" baseline="-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2 </a:t>
            </a:r>
            <a:r>
              <a:rPr lang="pl-PL" altLang="pl-PL" sz="2400" baseline="-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 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en-US" altLang="pl-PL" sz="2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A.flavus</a:t>
            </a:r>
            <a:r>
              <a:rPr lang="en-US" altLang="pl-PL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, </a:t>
            </a:r>
            <a:r>
              <a:rPr lang="en-US" altLang="pl-PL" sz="2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A.parasiticus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	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esophagus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cancer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, 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liver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/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kindneys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 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damage</a:t>
            </a:r>
            <a:endParaRPr lang="pl-PL" altLang="pl-PL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o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chratoxin</a:t>
            </a:r>
            <a:r>
              <a:rPr lang="pl-PL" alt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 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A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  (</a:t>
            </a:r>
            <a:r>
              <a:rPr lang="pl-PL" altLang="pl-PL" sz="2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A.ochraceus</a:t>
            </a:r>
            <a:r>
              <a:rPr lang="pl-PL" altLang="pl-PL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, </a:t>
            </a:r>
            <a:r>
              <a:rPr lang="pl-PL" altLang="pl-PL" sz="2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Penicillium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	</a:t>
            </a:r>
            <a:r>
              <a:rPr lang="pl-PL" sz="2000" dirty="0"/>
              <a:t> </a:t>
            </a:r>
            <a:r>
              <a:rPr 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cancerogenic</a:t>
            </a:r>
            <a:r>
              <a:rPr 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teratogenic</a:t>
            </a:r>
            <a:r>
              <a:rPr 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nephropathy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 </a:t>
            </a:r>
            <a:endParaRPr lang="pl-PL" altLang="pl-PL" sz="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t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richotecen</a:t>
            </a:r>
            <a:r>
              <a:rPr lang="pl-PL" alt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   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pl-PL" altLang="pl-PL" sz="2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Fusarium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	</a:t>
            </a:r>
            <a:r>
              <a:rPr lang="pl-PL" altLang="pl-PL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esophagus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/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stomch</a:t>
            </a:r>
            <a:r>
              <a:rPr lang="pl-PL" alt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cancer</a:t>
            </a:r>
            <a:endParaRPr lang="pl-PL" altLang="pl-PL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z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earalenon</a:t>
            </a:r>
            <a:r>
              <a:rPr lang="pl-PL" alt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 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pl-PL" altLang="pl-PL" sz="24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Fusarium</a:t>
            </a: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	</a:t>
            </a:r>
            <a:r>
              <a:rPr lang="pl-PL" altLang="pl-PL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charset="0"/>
              </a:rPr>
              <a:t>estrogenic</a:t>
            </a:r>
            <a:endParaRPr lang="pl-PL" altLang="pl-PL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cs typeface="Times New Roman" charset="0"/>
            </a:endParaRPr>
          </a:p>
        </p:txBody>
      </p:sp>
      <p:pic>
        <p:nvPicPr>
          <p:cNvPr id="6" name="Picture 2" descr="Znalezione obrazy dla zapytania aspergillus nig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38608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9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65138" y="764704"/>
            <a:ext cx="79248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800" u="sng" dirty="0" err="1" smtClean="0">
                <a:solidFill>
                  <a:srgbClr val="FFCC99"/>
                </a:solidFill>
              </a:rPr>
              <a:t>Sourdough</a:t>
            </a:r>
            <a:endParaRPr lang="pl-PL" altLang="pl-PL" sz="2800" u="sng" dirty="0" smtClean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</a:endParaRPr>
          </a:p>
          <a:p>
            <a:pPr>
              <a:spcBef>
                <a:spcPct val="50000"/>
              </a:spcBef>
            </a:pPr>
            <a:r>
              <a:rPr lang="pl-PL" altLang="pl-PL" sz="2800" dirty="0">
                <a:solidFill>
                  <a:srgbClr val="FFCC99"/>
                </a:solidFill>
                <a:cs typeface="Times New Roman" charset="0"/>
              </a:rPr>
              <a:t> </a:t>
            </a:r>
            <a:r>
              <a:rPr lang="pl-PL" altLang="pl-PL" dirty="0" smtClean="0">
                <a:solidFill>
                  <a:srgbClr val="FFCC99"/>
                </a:solidFill>
              </a:rPr>
              <a:t>     </a:t>
            </a: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a mixture of flour and water 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/>
            </a:r>
            <a:b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</a:b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    </a:t>
            </a:r>
            <a:r>
              <a:rPr lang="en-GB" altLang="pl-PL" sz="2400" dirty="0" smtClean="0">
                <a:solidFill>
                  <a:srgbClr val="FFCC99"/>
                </a:solidFill>
                <a:cs typeface="Times New Roman" charset="0"/>
              </a:rPr>
              <a:t>fermented </a:t>
            </a: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with lactic acid bacteria (LAB) and yeast 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2650"/>
            <a:ext cx="3692525" cy="282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39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1026"/>
          <p:cNvGraphicFramePr>
            <a:graphicFrameLocks noChangeAspect="1"/>
          </p:cNvGraphicFramePr>
          <p:nvPr/>
        </p:nvGraphicFramePr>
        <p:xfrm>
          <a:off x="1066800" y="0"/>
          <a:ext cx="4572000" cy="32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Dokument" r:id="rId3" imgW="6094080" imgH="4324320" progId="Word.Document.8">
                  <p:embed/>
                </p:oleObj>
              </mc:Choice>
              <mc:Fallback>
                <p:oleObj name="Dokument" r:id="rId3" imgW="6094080" imgH="43243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0"/>
                        <a:ext cx="4572000" cy="324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1027"/>
          <p:cNvGraphicFramePr>
            <a:graphicFrameLocks noChangeAspect="1"/>
          </p:cNvGraphicFramePr>
          <p:nvPr/>
        </p:nvGraphicFramePr>
        <p:xfrm>
          <a:off x="1371600" y="2057400"/>
          <a:ext cx="3962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kument" r:id="rId5" imgW="6136560" imgH="5715000" progId="Word.Document.8">
                  <p:embed/>
                </p:oleObj>
              </mc:Choice>
              <mc:Fallback>
                <p:oleObj name="Dokument" r:id="rId5" imgW="6136560" imgH="5715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057400"/>
                        <a:ext cx="3962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 Box 1028"/>
          <p:cNvSpPr txBox="1">
            <a:spLocks noChangeArrowheads="1"/>
          </p:cNvSpPr>
          <p:nvPr/>
        </p:nvSpPr>
        <p:spPr bwMode="auto">
          <a:xfrm>
            <a:off x="762000" y="3810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400" dirty="0" err="1">
                <a:solidFill>
                  <a:srgbClr val="FFCC99"/>
                </a:solidFill>
              </a:rPr>
              <a:t>Lactic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acid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bacteria</a:t>
            </a:r>
            <a:endParaRPr lang="pl-PL" altLang="pl-PL" sz="2400" dirty="0">
              <a:solidFill>
                <a:srgbClr val="FFCC99"/>
              </a:solidFill>
            </a:endParaRPr>
          </a:p>
        </p:txBody>
      </p:sp>
      <p:sp>
        <p:nvSpPr>
          <p:cNvPr id="49157" name="Text Box 1029"/>
          <p:cNvSpPr txBox="1">
            <a:spLocks noChangeArrowheads="1"/>
          </p:cNvSpPr>
          <p:nvPr/>
        </p:nvSpPr>
        <p:spPr bwMode="auto">
          <a:xfrm>
            <a:off x="762000" y="36576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400" dirty="0" err="1">
                <a:solidFill>
                  <a:srgbClr val="FFCC99"/>
                </a:solidFill>
              </a:rPr>
              <a:t>Yeast</a:t>
            </a:r>
            <a:endParaRPr lang="pl-PL" altLang="pl-PL" sz="2400" dirty="0">
              <a:solidFill>
                <a:srgbClr val="FFCC99"/>
              </a:solidFill>
            </a:endParaRPr>
          </a:p>
        </p:txBody>
      </p:sp>
      <p:sp>
        <p:nvSpPr>
          <p:cNvPr id="49158" name="Text Box 1030"/>
          <p:cNvSpPr txBox="1">
            <a:spLocks noChangeArrowheads="1"/>
          </p:cNvSpPr>
          <p:nvPr/>
        </p:nvSpPr>
        <p:spPr bwMode="auto">
          <a:xfrm>
            <a:off x="4572000" y="1295400"/>
            <a:ext cx="3886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crumb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elasticity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bread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flavour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bread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volume</a:t>
            </a:r>
            <a:endParaRPr lang="pl-PL" altLang="pl-PL" sz="2000" dirty="0">
              <a:solidFill>
                <a:srgbClr val="FFCC99"/>
              </a:solidFill>
            </a:endParaRPr>
          </a:p>
        </p:txBody>
      </p:sp>
      <p:sp>
        <p:nvSpPr>
          <p:cNvPr id="49159" name="Text Box 1031"/>
          <p:cNvSpPr txBox="1">
            <a:spLocks noChangeArrowheads="1"/>
          </p:cNvSpPr>
          <p:nvPr/>
        </p:nvSpPr>
        <p:spPr bwMode="auto">
          <a:xfrm>
            <a:off x="4572000" y="4876800"/>
            <a:ext cx="4191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bread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volume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bread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flavour</a:t>
            </a:r>
            <a:endParaRPr lang="pl-PL" altLang="pl-PL" sz="20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6" name="Group 2"/>
          <p:cNvGrpSpPr>
            <a:grpSpLocks/>
          </p:cNvGrpSpPr>
          <p:nvPr/>
        </p:nvGrpSpPr>
        <p:grpSpPr bwMode="auto">
          <a:xfrm>
            <a:off x="611560" y="908720"/>
            <a:ext cx="6172200" cy="5792788"/>
            <a:chOff x="-2" y="401"/>
            <a:chExt cx="3912" cy="5473"/>
          </a:xfrm>
        </p:grpSpPr>
        <p:grpSp>
          <p:nvGrpSpPr>
            <p:cNvPr id="139267" name="Group 3"/>
            <p:cNvGrpSpPr>
              <a:grpSpLocks/>
            </p:cNvGrpSpPr>
            <p:nvPr/>
          </p:nvGrpSpPr>
          <p:grpSpPr bwMode="auto">
            <a:xfrm>
              <a:off x="0" y="403"/>
              <a:ext cx="3908" cy="5469"/>
              <a:chOff x="0" y="403"/>
              <a:chExt cx="3908" cy="5469"/>
            </a:xfrm>
          </p:grpSpPr>
          <p:grpSp>
            <p:nvGrpSpPr>
              <p:cNvPr id="139268" name="Group 4"/>
              <p:cNvGrpSpPr>
                <a:grpSpLocks/>
              </p:cNvGrpSpPr>
              <p:nvPr/>
            </p:nvGrpSpPr>
            <p:grpSpPr bwMode="auto">
              <a:xfrm>
                <a:off x="0" y="403"/>
                <a:ext cx="977" cy="633"/>
                <a:chOff x="0" y="403"/>
                <a:chExt cx="977" cy="633"/>
              </a:xfrm>
            </p:grpSpPr>
            <p:sp>
              <p:nvSpPr>
                <p:cNvPr id="139269" name="Rectangle 5"/>
                <p:cNvSpPr>
                  <a:spLocks noChangeArrowheads="1"/>
                </p:cNvSpPr>
                <p:nvPr/>
              </p:nvSpPr>
              <p:spPr bwMode="auto">
                <a:xfrm>
                  <a:off x="28" y="403"/>
                  <a:ext cx="921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l-PL" altLang="pl-PL" sz="1200">
                      <a:solidFill>
                        <a:srgbClr val="FFCC99"/>
                      </a:solidFill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r>
                    <a:rPr lang="pl-PL" altLang="pl-PL" sz="1200">
                      <a:solidFill>
                        <a:srgbClr val="FFCC99"/>
                      </a:solidFill>
                    </a:rPr>
                    <a:t>STRAIN</a:t>
                  </a: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70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97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71" name="Group 7"/>
              <p:cNvGrpSpPr>
                <a:grpSpLocks/>
              </p:cNvGrpSpPr>
              <p:nvPr/>
            </p:nvGrpSpPr>
            <p:grpSpPr bwMode="auto">
              <a:xfrm>
                <a:off x="977" y="403"/>
                <a:ext cx="977" cy="633"/>
                <a:chOff x="977" y="403"/>
                <a:chExt cx="977" cy="633"/>
              </a:xfrm>
            </p:grpSpPr>
            <p:sp>
              <p:nvSpPr>
                <p:cNvPr id="139272" name="Rectangle 8"/>
                <p:cNvSpPr>
                  <a:spLocks noChangeArrowheads="1"/>
                </p:cNvSpPr>
                <p:nvPr/>
              </p:nvSpPr>
              <p:spPr bwMode="auto">
                <a:xfrm>
                  <a:off x="1005" y="403"/>
                  <a:ext cx="921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l-PL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 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Lactobacillus plantarum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73" name="Rectangle 9"/>
                <p:cNvSpPr>
                  <a:spLocks noChangeArrowheads="1"/>
                </p:cNvSpPr>
                <p:nvPr/>
              </p:nvSpPr>
              <p:spPr bwMode="auto">
                <a:xfrm>
                  <a:off x="977" y="403"/>
                  <a:ext cx="97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74" name="Group 10"/>
              <p:cNvGrpSpPr>
                <a:grpSpLocks/>
              </p:cNvGrpSpPr>
              <p:nvPr/>
            </p:nvGrpSpPr>
            <p:grpSpPr bwMode="auto">
              <a:xfrm>
                <a:off x="1954" y="403"/>
                <a:ext cx="977" cy="633"/>
                <a:chOff x="1954" y="403"/>
                <a:chExt cx="977" cy="633"/>
              </a:xfrm>
            </p:grpSpPr>
            <p:sp>
              <p:nvSpPr>
                <p:cNvPr id="139275" name="Rectangle 11"/>
                <p:cNvSpPr>
                  <a:spLocks noChangeArrowheads="1"/>
                </p:cNvSpPr>
                <p:nvPr/>
              </p:nvSpPr>
              <p:spPr bwMode="auto">
                <a:xfrm>
                  <a:off x="1982" y="403"/>
                  <a:ext cx="921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 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Lactobacillus sanfranciscensis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76" name="Rectangle 12"/>
                <p:cNvSpPr>
                  <a:spLocks noChangeArrowheads="1"/>
                </p:cNvSpPr>
                <p:nvPr/>
              </p:nvSpPr>
              <p:spPr bwMode="auto">
                <a:xfrm>
                  <a:off x="1954" y="403"/>
                  <a:ext cx="97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77" name="Group 13"/>
              <p:cNvGrpSpPr>
                <a:grpSpLocks/>
              </p:cNvGrpSpPr>
              <p:nvPr/>
            </p:nvGrpSpPr>
            <p:grpSpPr bwMode="auto">
              <a:xfrm>
                <a:off x="2931" y="403"/>
                <a:ext cx="977" cy="633"/>
                <a:chOff x="2931" y="403"/>
                <a:chExt cx="977" cy="633"/>
              </a:xfrm>
            </p:grpSpPr>
            <p:sp>
              <p:nvSpPr>
                <p:cNvPr id="139278" name="Rectangle 14"/>
                <p:cNvSpPr>
                  <a:spLocks noChangeArrowheads="1"/>
                </p:cNvSpPr>
                <p:nvPr/>
              </p:nvSpPr>
              <p:spPr bwMode="auto">
                <a:xfrm>
                  <a:off x="2959" y="403"/>
                  <a:ext cx="921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bIns="0"/>
                <a:lstStyle/>
                <a:p>
                  <a:pPr algn="ctr"/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Lb.plantarum</a:t>
                  </a:r>
                </a:p>
                <a:p>
                  <a:pPr algn="ctr" eaLnBrk="0" hangingPunct="0"/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 </a:t>
                  </a:r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 </a:t>
                  </a:r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Lb.sanfranciscensis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79" name="Rectangle 15"/>
                <p:cNvSpPr>
                  <a:spLocks noChangeArrowheads="1"/>
                </p:cNvSpPr>
                <p:nvPr/>
              </p:nvSpPr>
              <p:spPr bwMode="auto">
                <a:xfrm>
                  <a:off x="2931" y="403"/>
                  <a:ext cx="97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80" name="Group 16"/>
              <p:cNvGrpSpPr>
                <a:grpSpLocks/>
              </p:cNvGrpSpPr>
              <p:nvPr/>
            </p:nvGrpSpPr>
            <p:grpSpPr bwMode="auto">
              <a:xfrm>
                <a:off x="0" y="1036"/>
                <a:ext cx="977" cy="403"/>
                <a:chOff x="0" y="1036"/>
                <a:chExt cx="977" cy="403"/>
              </a:xfrm>
            </p:grpSpPr>
            <p:sp>
              <p:nvSpPr>
                <p:cNvPr id="139281" name="Rectangle 17"/>
                <p:cNvSpPr>
                  <a:spLocks noChangeArrowheads="1"/>
                </p:cNvSpPr>
                <p:nvPr/>
              </p:nvSpPr>
              <p:spPr bwMode="auto">
                <a:xfrm>
                  <a:off x="28" y="103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bIns="0"/>
                <a:lstStyle/>
                <a:p>
                  <a:r>
                    <a:rPr lang="de-DE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Lb.plantarum</a:t>
                  </a:r>
                </a:p>
                <a:p>
                  <a:pPr eaLnBrk="0" hangingPunct="0"/>
                  <a:endParaRPr lang="de-DE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82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83" name="Group 19"/>
              <p:cNvGrpSpPr>
                <a:grpSpLocks/>
              </p:cNvGrpSpPr>
              <p:nvPr/>
            </p:nvGrpSpPr>
            <p:grpSpPr bwMode="auto">
              <a:xfrm>
                <a:off x="977" y="1036"/>
                <a:ext cx="977" cy="403"/>
                <a:chOff x="977" y="1036"/>
                <a:chExt cx="977" cy="403"/>
              </a:xfrm>
            </p:grpSpPr>
            <p:sp>
              <p:nvSpPr>
                <p:cNvPr id="139284" name="Rectangle 20"/>
                <p:cNvSpPr>
                  <a:spLocks noChangeArrowheads="1"/>
                </p:cNvSpPr>
                <p:nvPr/>
              </p:nvSpPr>
              <p:spPr bwMode="auto">
                <a:xfrm>
                  <a:off x="1005" y="103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de-DE" altLang="pl-PL" sz="1200">
                      <a:solidFill>
                        <a:srgbClr val="FFCC99"/>
                      </a:solidFill>
                      <a:cs typeface="Times New Roman" charset="0"/>
                    </a:rPr>
                    <a:t>X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85" name="Rectangle 21"/>
                <p:cNvSpPr>
                  <a:spLocks noChangeArrowheads="1"/>
                </p:cNvSpPr>
                <p:nvPr/>
              </p:nvSpPr>
              <p:spPr bwMode="auto">
                <a:xfrm>
                  <a:off x="977" y="103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86" name="Group 22"/>
              <p:cNvGrpSpPr>
                <a:grpSpLocks/>
              </p:cNvGrpSpPr>
              <p:nvPr/>
            </p:nvGrpSpPr>
            <p:grpSpPr bwMode="auto">
              <a:xfrm>
                <a:off x="1954" y="1036"/>
                <a:ext cx="977" cy="403"/>
                <a:chOff x="1954" y="1036"/>
                <a:chExt cx="977" cy="403"/>
              </a:xfrm>
            </p:grpSpPr>
            <p:sp>
              <p:nvSpPr>
                <p:cNvPr id="139287" name="Rectangle 23"/>
                <p:cNvSpPr>
                  <a:spLocks noChangeArrowheads="1"/>
                </p:cNvSpPr>
                <p:nvPr/>
              </p:nvSpPr>
              <p:spPr bwMode="auto">
                <a:xfrm>
                  <a:off x="1982" y="103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de-DE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88" name="Rectangle 24"/>
                <p:cNvSpPr>
                  <a:spLocks noChangeArrowheads="1"/>
                </p:cNvSpPr>
                <p:nvPr/>
              </p:nvSpPr>
              <p:spPr bwMode="auto">
                <a:xfrm>
                  <a:off x="1954" y="103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89" name="Group 25"/>
              <p:cNvGrpSpPr>
                <a:grpSpLocks/>
              </p:cNvGrpSpPr>
              <p:nvPr/>
            </p:nvGrpSpPr>
            <p:grpSpPr bwMode="auto">
              <a:xfrm>
                <a:off x="2931" y="1036"/>
                <a:ext cx="977" cy="403"/>
                <a:chOff x="2931" y="1036"/>
                <a:chExt cx="977" cy="403"/>
              </a:xfrm>
            </p:grpSpPr>
            <p:sp>
              <p:nvSpPr>
                <p:cNvPr id="139290" name="Rectangle 26"/>
                <p:cNvSpPr>
                  <a:spLocks noChangeArrowheads="1"/>
                </p:cNvSpPr>
                <p:nvPr/>
              </p:nvSpPr>
              <p:spPr bwMode="auto">
                <a:xfrm>
                  <a:off x="2959" y="103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de-DE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91" name="Rectangle 27"/>
                <p:cNvSpPr>
                  <a:spLocks noChangeArrowheads="1"/>
                </p:cNvSpPr>
                <p:nvPr/>
              </p:nvSpPr>
              <p:spPr bwMode="auto">
                <a:xfrm>
                  <a:off x="2931" y="103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92" name="Group 28"/>
              <p:cNvGrpSpPr>
                <a:grpSpLocks/>
              </p:cNvGrpSpPr>
              <p:nvPr/>
            </p:nvGrpSpPr>
            <p:grpSpPr bwMode="auto">
              <a:xfrm>
                <a:off x="0" y="1439"/>
                <a:ext cx="977" cy="403"/>
                <a:chOff x="0" y="1439"/>
                <a:chExt cx="977" cy="403"/>
              </a:xfrm>
            </p:grpSpPr>
            <p:sp>
              <p:nvSpPr>
                <p:cNvPr id="139293" name="Rectangle 29"/>
                <p:cNvSpPr>
                  <a:spLocks noChangeArrowheads="1"/>
                </p:cNvSpPr>
                <p:nvPr/>
              </p:nvSpPr>
              <p:spPr bwMode="auto">
                <a:xfrm>
                  <a:off x="28" y="143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Lb.sanfransiscensis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94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143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95" name="Group 31"/>
              <p:cNvGrpSpPr>
                <a:grpSpLocks/>
              </p:cNvGrpSpPr>
              <p:nvPr/>
            </p:nvGrpSpPr>
            <p:grpSpPr bwMode="auto">
              <a:xfrm>
                <a:off x="977" y="1439"/>
                <a:ext cx="977" cy="403"/>
                <a:chOff x="977" y="1439"/>
                <a:chExt cx="977" cy="403"/>
              </a:xfrm>
            </p:grpSpPr>
            <p:sp>
              <p:nvSpPr>
                <p:cNvPr id="139296" name="Rectangle 32"/>
                <p:cNvSpPr>
                  <a:spLocks noChangeArrowheads="1"/>
                </p:cNvSpPr>
                <p:nvPr/>
              </p:nvSpPr>
              <p:spPr bwMode="auto">
                <a:xfrm>
                  <a:off x="1005" y="143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de-DE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297" name="Rectangle 33"/>
                <p:cNvSpPr>
                  <a:spLocks noChangeArrowheads="1"/>
                </p:cNvSpPr>
                <p:nvPr/>
              </p:nvSpPr>
              <p:spPr bwMode="auto">
                <a:xfrm>
                  <a:off x="977" y="143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298" name="Group 34"/>
              <p:cNvGrpSpPr>
                <a:grpSpLocks/>
              </p:cNvGrpSpPr>
              <p:nvPr/>
            </p:nvGrpSpPr>
            <p:grpSpPr bwMode="auto">
              <a:xfrm>
                <a:off x="1954" y="1439"/>
                <a:ext cx="977" cy="403"/>
                <a:chOff x="1954" y="1439"/>
                <a:chExt cx="977" cy="403"/>
              </a:xfrm>
            </p:grpSpPr>
            <p:sp>
              <p:nvSpPr>
                <p:cNvPr id="139299" name="Rectangle 35"/>
                <p:cNvSpPr>
                  <a:spLocks noChangeArrowheads="1"/>
                </p:cNvSpPr>
                <p:nvPr/>
              </p:nvSpPr>
              <p:spPr bwMode="auto">
                <a:xfrm>
                  <a:off x="1982" y="143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de-DE" altLang="pl-PL" sz="1200">
                      <a:solidFill>
                        <a:srgbClr val="FFCC99"/>
                      </a:solidFill>
                      <a:cs typeface="Times New Roman" charset="0"/>
                    </a:rPr>
                    <a:t>X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00" name="Rectangle 36"/>
                <p:cNvSpPr>
                  <a:spLocks noChangeArrowheads="1"/>
                </p:cNvSpPr>
                <p:nvPr/>
              </p:nvSpPr>
              <p:spPr bwMode="auto">
                <a:xfrm>
                  <a:off x="1954" y="143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01" name="Group 37"/>
              <p:cNvGrpSpPr>
                <a:grpSpLocks/>
              </p:cNvGrpSpPr>
              <p:nvPr/>
            </p:nvGrpSpPr>
            <p:grpSpPr bwMode="auto">
              <a:xfrm>
                <a:off x="2931" y="1439"/>
                <a:ext cx="977" cy="403"/>
                <a:chOff x="2931" y="1439"/>
                <a:chExt cx="977" cy="403"/>
              </a:xfrm>
            </p:grpSpPr>
            <p:sp>
              <p:nvSpPr>
                <p:cNvPr id="139302" name="Rectangle 38"/>
                <p:cNvSpPr>
                  <a:spLocks noChangeArrowheads="1"/>
                </p:cNvSpPr>
                <p:nvPr/>
              </p:nvSpPr>
              <p:spPr bwMode="auto">
                <a:xfrm>
                  <a:off x="2959" y="143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de-DE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03" name="Rectangle 39"/>
                <p:cNvSpPr>
                  <a:spLocks noChangeArrowheads="1"/>
                </p:cNvSpPr>
                <p:nvPr/>
              </p:nvSpPr>
              <p:spPr bwMode="auto">
                <a:xfrm>
                  <a:off x="2931" y="143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04" name="Group 40"/>
              <p:cNvGrpSpPr>
                <a:grpSpLocks/>
              </p:cNvGrpSpPr>
              <p:nvPr/>
            </p:nvGrpSpPr>
            <p:grpSpPr bwMode="auto">
              <a:xfrm>
                <a:off x="0" y="1842"/>
                <a:ext cx="977" cy="403"/>
                <a:chOff x="0" y="1842"/>
                <a:chExt cx="977" cy="403"/>
              </a:xfrm>
            </p:grpSpPr>
            <p:sp>
              <p:nvSpPr>
                <p:cNvPr id="139305" name="Rectangle 41"/>
                <p:cNvSpPr>
                  <a:spLocks noChangeArrowheads="1"/>
                </p:cNvSpPr>
                <p:nvPr/>
              </p:nvSpPr>
              <p:spPr bwMode="auto">
                <a:xfrm>
                  <a:off x="28" y="1842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Lb.brevis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06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1842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07" name="Group 43"/>
              <p:cNvGrpSpPr>
                <a:grpSpLocks/>
              </p:cNvGrpSpPr>
              <p:nvPr/>
            </p:nvGrpSpPr>
            <p:grpSpPr bwMode="auto">
              <a:xfrm>
                <a:off x="977" y="1842"/>
                <a:ext cx="977" cy="403"/>
                <a:chOff x="977" y="1842"/>
                <a:chExt cx="977" cy="403"/>
              </a:xfrm>
            </p:grpSpPr>
            <p:sp>
              <p:nvSpPr>
                <p:cNvPr id="139308" name="Rectangle 44"/>
                <p:cNvSpPr>
                  <a:spLocks noChangeArrowheads="1"/>
                </p:cNvSpPr>
                <p:nvPr/>
              </p:nvSpPr>
              <p:spPr bwMode="auto">
                <a:xfrm>
                  <a:off x="1005" y="1842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09" name="Rectangle 45"/>
                <p:cNvSpPr>
                  <a:spLocks noChangeArrowheads="1"/>
                </p:cNvSpPr>
                <p:nvPr/>
              </p:nvSpPr>
              <p:spPr bwMode="auto">
                <a:xfrm>
                  <a:off x="977" y="1842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10" name="Group 46"/>
              <p:cNvGrpSpPr>
                <a:grpSpLocks/>
              </p:cNvGrpSpPr>
              <p:nvPr/>
            </p:nvGrpSpPr>
            <p:grpSpPr bwMode="auto">
              <a:xfrm>
                <a:off x="1954" y="1842"/>
                <a:ext cx="977" cy="403"/>
                <a:chOff x="1954" y="1842"/>
                <a:chExt cx="977" cy="403"/>
              </a:xfrm>
            </p:grpSpPr>
            <p:sp>
              <p:nvSpPr>
                <p:cNvPr id="139311" name="Rectangle 47"/>
                <p:cNvSpPr>
                  <a:spLocks noChangeArrowheads="1"/>
                </p:cNvSpPr>
                <p:nvPr/>
              </p:nvSpPr>
              <p:spPr bwMode="auto">
                <a:xfrm>
                  <a:off x="1982" y="1842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12" name="Rectangle 48"/>
                <p:cNvSpPr>
                  <a:spLocks noChangeArrowheads="1"/>
                </p:cNvSpPr>
                <p:nvPr/>
              </p:nvSpPr>
              <p:spPr bwMode="auto">
                <a:xfrm>
                  <a:off x="1954" y="1842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13" name="Group 49"/>
              <p:cNvGrpSpPr>
                <a:grpSpLocks/>
              </p:cNvGrpSpPr>
              <p:nvPr/>
            </p:nvGrpSpPr>
            <p:grpSpPr bwMode="auto">
              <a:xfrm>
                <a:off x="2931" y="1842"/>
                <a:ext cx="977" cy="403"/>
                <a:chOff x="2931" y="1842"/>
                <a:chExt cx="977" cy="403"/>
              </a:xfrm>
            </p:grpSpPr>
            <p:sp>
              <p:nvSpPr>
                <p:cNvPr id="139314" name="Rectangle 50"/>
                <p:cNvSpPr>
                  <a:spLocks noChangeArrowheads="1"/>
                </p:cNvSpPr>
                <p:nvPr/>
              </p:nvSpPr>
              <p:spPr bwMode="auto">
                <a:xfrm>
                  <a:off x="2959" y="1842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15" name="Rectangle 51"/>
                <p:cNvSpPr>
                  <a:spLocks noChangeArrowheads="1"/>
                </p:cNvSpPr>
                <p:nvPr/>
              </p:nvSpPr>
              <p:spPr bwMode="auto">
                <a:xfrm>
                  <a:off x="2931" y="1842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16" name="Group 52"/>
              <p:cNvGrpSpPr>
                <a:grpSpLocks/>
              </p:cNvGrpSpPr>
              <p:nvPr/>
            </p:nvGrpSpPr>
            <p:grpSpPr bwMode="auto">
              <a:xfrm>
                <a:off x="0" y="2245"/>
                <a:ext cx="977" cy="403"/>
                <a:chOff x="0" y="2245"/>
                <a:chExt cx="977" cy="403"/>
              </a:xfrm>
            </p:grpSpPr>
            <p:sp>
              <p:nvSpPr>
                <p:cNvPr id="139317" name="Rectangle 53"/>
                <p:cNvSpPr>
                  <a:spLocks noChangeArrowheads="1"/>
                </p:cNvSpPr>
                <p:nvPr/>
              </p:nvSpPr>
              <p:spPr bwMode="auto">
                <a:xfrm>
                  <a:off x="28" y="2245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S.cerevisiae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18" name="Rectangle 54"/>
                <p:cNvSpPr>
                  <a:spLocks noChangeArrowheads="1"/>
                </p:cNvSpPr>
                <p:nvPr/>
              </p:nvSpPr>
              <p:spPr bwMode="auto">
                <a:xfrm>
                  <a:off x="0" y="2245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19" name="Group 55"/>
              <p:cNvGrpSpPr>
                <a:grpSpLocks/>
              </p:cNvGrpSpPr>
              <p:nvPr/>
            </p:nvGrpSpPr>
            <p:grpSpPr bwMode="auto">
              <a:xfrm>
                <a:off x="977" y="2245"/>
                <a:ext cx="977" cy="403"/>
                <a:chOff x="977" y="2245"/>
                <a:chExt cx="977" cy="403"/>
              </a:xfrm>
            </p:grpSpPr>
            <p:sp>
              <p:nvSpPr>
                <p:cNvPr id="139320" name="Rectangle 56"/>
                <p:cNvSpPr>
                  <a:spLocks noChangeArrowheads="1"/>
                </p:cNvSpPr>
                <p:nvPr/>
              </p:nvSpPr>
              <p:spPr bwMode="auto">
                <a:xfrm>
                  <a:off x="1005" y="2245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21" name="Rectangle 57"/>
                <p:cNvSpPr>
                  <a:spLocks noChangeArrowheads="1"/>
                </p:cNvSpPr>
                <p:nvPr/>
              </p:nvSpPr>
              <p:spPr bwMode="auto">
                <a:xfrm>
                  <a:off x="977" y="2245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22" name="Group 58"/>
              <p:cNvGrpSpPr>
                <a:grpSpLocks/>
              </p:cNvGrpSpPr>
              <p:nvPr/>
            </p:nvGrpSpPr>
            <p:grpSpPr bwMode="auto">
              <a:xfrm>
                <a:off x="1954" y="2245"/>
                <a:ext cx="977" cy="403"/>
                <a:chOff x="1954" y="2245"/>
                <a:chExt cx="977" cy="403"/>
              </a:xfrm>
            </p:grpSpPr>
            <p:sp>
              <p:nvSpPr>
                <p:cNvPr id="139323" name="Rectangle 59"/>
                <p:cNvSpPr>
                  <a:spLocks noChangeArrowheads="1"/>
                </p:cNvSpPr>
                <p:nvPr/>
              </p:nvSpPr>
              <p:spPr bwMode="auto">
                <a:xfrm>
                  <a:off x="1982" y="2245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24" name="Rectangle 60"/>
                <p:cNvSpPr>
                  <a:spLocks noChangeArrowheads="1"/>
                </p:cNvSpPr>
                <p:nvPr/>
              </p:nvSpPr>
              <p:spPr bwMode="auto">
                <a:xfrm>
                  <a:off x="1954" y="2245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25" name="Group 61"/>
              <p:cNvGrpSpPr>
                <a:grpSpLocks/>
              </p:cNvGrpSpPr>
              <p:nvPr/>
            </p:nvGrpSpPr>
            <p:grpSpPr bwMode="auto">
              <a:xfrm>
                <a:off x="2931" y="2245"/>
                <a:ext cx="977" cy="403"/>
                <a:chOff x="2931" y="2245"/>
                <a:chExt cx="977" cy="403"/>
              </a:xfrm>
            </p:grpSpPr>
            <p:sp>
              <p:nvSpPr>
                <p:cNvPr id="139326" name="Rectangle 62"/>
                <p:cNvSpPr>
                  <a:spLocks noChangeArrowheads="1"/>
                </p:cNvSpPr>
                <p:nvPr/>
              </p:nvSpPr>
              <p:spPr bwMode="auto">
                <a:xfrm>
                  <a:off x="2959" y="2245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27" name="Rectangle 63"/>
                <p:cNvSpPr>
                  <a:spLocks noChangeArrowheads="1"/>
                </p:cNvSpPr>
                <p:nvPr/>
              </p:nvSpPr>
              <p:spPr bwMode="auto">
                <a:xfrm>
                  <a:off x="2931" y="2245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28" name="Group 64"/>
              <p:cNvGrpSpPr>
                <a:grpSpLocks/>
              </p:cNvGrpSpPr>
              <p:nvPr/>
            </p:nvGrpSpPr>
            <p:grpSpPr bwMode="auto">
              <a:xfrm>
                <a:off x="0" y="2648"/>
                <a:ext cx="977" cy="403"/>
                <a:chOff x="0" y="2648"/>
                <a:chExt cx="977" cy="403"/>
              </a:xfrm>
            </p:grpSpPr>
            <p:sp>
              <p:nvSpPr>
                <p:cNvPr id="139329" name="Rectangle 65"/>
                <p:cNvSpPr>
                  <a:spLocks noChangeArrowheads="1"/>
                </p:cNvSpPr>
                <p:nvPr/>
              </p:nvSpPr>
              <p:spPr bwMode="auto">
                <a:xfrm>
                  <a:off x="28" y="2648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E.coli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30" name="Rectangle 66"/>
                <p:cNvSpPr>
                  <a:spLocks noChangeArrowheads="1"/>
                </p:cNvSpPr>
                <p:nvPr/>
              </p:nvSpPr>
              <p:spPr bwMode="auto">
                <a:xfrm>
                  <a:off x="0" y="2648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31" name="Group 67"/>
              <p:cNvGrpSpPr>
                <a:grpSpLocks/>
              </p:cNvGrpSpPr>
              <p:nvPr/>
            </p:nvGrpSpPr>
            <p:grpSpPr bwMode="auto">
              <a:xfrm>
                <a:off x="977" y="2648"/>
                <a:ext cx="977" cy="403"/>
                <a:chOff x="977" y="2648"/>
                <a:chExt cx="977" cy="403"/>
              </a:xfrm>
            </p:grpSpPr>
            <p:sp>
              <p:nvSpPr>
                <p:cNvPr id="139332" name="Rectangle 68"/>
                <p:cNvSpPr>
                  <a:spLocks noChangeArrowheads="1"/>
                </p:cNvSpPr>
                <p:nvPr/>
              </p:nvSpPr>
              <p:spPr bwMode="auto">
                <a:xfrm>
                  <a:off x="1005" y="2648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33" name="Rectangle 69"/>
                <p:cNvSpPr>
                  <a:spLocks noChangeArrowheads="1"/>
                </p:cNvSpPr>
                <p:nvPr/>
              </p:nvSpPr>
              <p:spPr bwMode="auto">
                <a:xfrm>
                  <a:off x="977" y="2648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34" name="Group 70"/>
              <p:cNvGrpSpPr>
                <a:grpSpLocks/>
              </p:cNvGrpSpPr>
              <p:nvPr/>
            </p:nvGrpSpPr>
            <p:grpSpPr bwMode="auto">
              <a:xfrm>
                <a:off x="1954" y="2648"/>
                <a:ext cx="977" cy="403"/>
                <a:chOff x="1954" y="2648"/>
                <a:chExt cx="977" cy="403"/>
              </a:xfrm>
            </p:grpSpPr>
            <p:sp>
              <p:nvSpPr>
                <p:cNvPr id="139335" name="Rectangle 71"/>
                <p:cNvSpPr>
                  <a:spLocks noChangeArrowheads="1"/>
                </p:cNvSpPr>
                <p:nvPr/>
              </p:nvSpPr>
              <p:spPr bwMode="auto">
                <a:xfrm>
                  <a:off x="1982" y="2648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36" name="Rectangle 72"/>
                <p:cNvSpPr>
                  <a:spLocks noChangeArrowheads="1"/>
                </p:cNvSpPr>
                <p:nvPr/>
              </p:nvSpPr>
              <p:spPr bwMode="auto">
                <a:xfrm>
                  <a:off x="1954" y="2648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37" name="Group 73"/>
              <p:cNvGrpSpPr>
                <a:grpSpLocks/>
              </p:cNvGrpSpPr>
              <p:nvPr/>
            </p:nvGrpSpPr>
            <p:grpSpPr bwMode="auto">
              <a:xfrm>
                <a:off x="2931" y="2648"/>
                <a:ext cx="977" cy="403"/>
                <a:chOff x="2931" y="2648"/>
                <a:chExt cx="977" cy="403"/>
              </a:xfrm>
            </p:grpSpPr>
            <p:sp>
              <p:nvSpPr>
                <p:cNvPr id="139338" name="Rectangle 74"/>
                <p:cNvSpPr>
                  <a:spLocks noChangeArrowheads="1"/>
                </p:cNvSpPr>
                <p:nvPr/>
              </p:nvSpPr>
              <p:spPr bwMode="auto">
                <a:xfrm>
                  <a:off x="2959" y="2648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39" name="Rectangle 75"/>
                <p:cNvSpPr>
                  <a:spLocks noChangeArrowheads="1"/>
                </p:cNvSpPr>
                <p:nvPr/>
              </p:nvSpPr>
              <p:spPr bwMode="auto">
                <a:xfrm>
                  <a:off x="2931" y="2648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40" name="Group 76"/>
              <p:cNvGrpSpPr>
                <a:grpSpLocks/>
              </p:cNvGrpSpPr>
              <p:nvPr/>
            </p:nvGrpSpPr>
            <p:grpSpPr bwMode="auto">
              <a:xfrm>
                <a:off x="0" y="3051"/>
                <a:ext cx="977" cy="403"/>
                <a:chOff x="0" y="3051"/>
                <a:chExt cx="977" cy="403"/>
              </a:xfrm>
            </p:grpSpPr>
            <p:sp>
              <p:nvSpPr>
                <p:cNvPr id="139341" name="Rectangle 77"/>
                <p:cNvSpPr>
                  <a:spLocks noChangeArrowheads="1"/>
                </p:cNvSpPr>
                <p:nvPr/>
              </p:nvSpPr>
              <p:spPr bwMode="auto">
                <a:xfrm>
                  <a:off x="28" y="3051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E.faecalis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42" name="Rectangle 78"/>
                <p:cNvSpPr>
                  <a:spLocks noChangeArrowheads="1"/>
                </p:cNvSpPr>
                <p:nvPr/>
              </p:nvSpPr>
              <p:spPr bwMode="auto">
                <a:xfrm>
                  <a:off x="0" y="3051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43" name="Group 79"/>
              <p:cNvGrpSpPr>
                <a:grpSpLocks/>
              </p:cNvGrpSpPr>
              <p:nvPr/>
            </p:nvGrpSpPr>
            <p:grpSpPr bwMode="auto">
              <a:xfrm>
                <a:off x="977" y="3051"/>
                <a:ext cx="977" cy="403"/>
                <a:chOff x="977" y="3051"/>
                <a:chExt cx="977" cy="403"/>
              </a:xfrm>
            </p:grpSpPr>
            <p:sp>
              <p:nvSpPr>
                <p:cNvPr id="139344" name="Rectangle 80"/>
                <p:cNvSpPr>
                  <a:spLocks noChangeArrowheads="1"/>
                </p:cNvSpPr>
                <p:nvPr/>
              </p:nvSpPr>
              <p:spPr bwMode="auto">
                <a:xfrm>
                  <a:off x="1005" y="3051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45" name="Rectangle 81"/>
                <p:cNvSpPr>
                  <a:spLocks noChangeArrowheads="1"/>
                </p:cNvSpPr>
                <p:nvPr/>
              </p:nvSpPr>
              <p:spPr bwMode="auto">
                <a:xfrm>
                  <a:off x="977" y="3051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46" name="Group 82"/>
              <p:cNvGrpSpPr>
                <a:grpSpLocks/>
              </p:cNvGrpSpPr>
              <p:nvPr/>
            </p:nvGrpSpPr>
            <p:grpSpPr bwMode="auto">
              <a:xfrm>
                <a:off x="1954" y="3051"/>
                <a:ext cx="977" cy="403"/>
                <a:chOff x="1954" y="3051"/>
                <a:chExt cx="977" cy="403"/>
              </a:xfrm>
            </p:grpSpPr>
            <p:sp>
              <p:nvSpPr>
                <p:cNvPr id="139347" name="Rectangle 83"/>
                <p:cNvSpPr>
                  <a:spLocks noChangeArrowheads="1"/>
                </p:cNvSpPr>
                <p:nvPr/>
              </p:nvSpPr>
              <p:spPr bwMode="auto">
                <a:xfrm>
                  <a:off x="1982" y="3051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48" name="Rectangle 84"/>
                <p:cNvSpPr>
                  <a:spLocks noChangeArrowheads="1"/>
                </p:cNvSpPr>
                <p:nvPr/>
              </p:nvSpPr>
              <p:spPr bwMode="auto">
                <a:xfrm>
                  <a:off x="1954" y="3051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49" name="Group 85"/>
              <p:cNvGrpSpPr>
                <a:grpSpLocks/>
              </p:cNvGrpSpPr>
              <p:nvPr/>
            </p:nvGrpSpPr>
            <p:grpSpPr bwMode="auto">
              <a:xfrm>
                <a:off x="2931" y="3051"/>
                <a:ext cx="977" cy="403"/>
                <a:chOff x="2931" y="3051"/>
                <a:chExt cx="977" cy="403"/>
              </a:xfrm>
            </p:grpSpPr>
            <p:sp>
              <p:nvSpPr>
                <p:cNvPr id="139350" name="Rectangle 86"/>
                <p:cNvSpPr>
                  <a:spLocks noChangeArrowheads="1"/>
                </p:cNvSpPr>
                <p:nvPr/>
              </p:nvSpPr>
              <p:spPr bwMode="auto">
                <a:xfrm>
                  <a:off x="2959" y="3051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51" name="Rectangle 87"/>
                <p:cNvSpPr>
                  <a:spLocks noChangeArrowheads="1"/>
                </p:cNvSpPr>
                <p:nvPr/>
              </p:nvSpPr>
              <p:spPr bwMode="auto">
                <a:xfrm>
                  <a:off x="2931" y="3051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52" name="Group 88"/>
              <p:cNvGrpSpPr>
                <a:grpSpLocks/>
              </p:cNvGrpSpPr>
              <p:nvPr/>
            </p:nvGrpSpPr>
            <p:grpSpPr bwMode="auto">
              <a:xfrm>
                <a:off x="0" y="3454"/>
                <a:ext cx="977" cy="403"/>
                <a:chOff x="0" y="3454"/>
                <a:chExt cx="977" cy="403"/>
              </a:xfrm>
            </p:grpSpPr>
            <p:sp>
              <p:nvSpPr>
                <p:cNvPr id="139353" name="Rectangle 89"/>
                <p:cNvSpPr>
                  <a:spLocks noChangeArrowheads="1"/>
                </p:cNvSpPr>
                <p:nvPr/>
              </p:nvSpPr>
              <p:spPr bwMode="auto">
                <a:xfrm>
                  <a:off x="28" y="3454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B.cereus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54" name="Rectangle 90"/>
                <p:cNvSpPr>
                  <a:spLocks noChangeArrowheads="1"/>
                </p:cNvSpPr>
                <p:nvPr/>
              </p:nvSpPr>
              <p:spPr bwMode="auto">
                <a:xfrm>
                  <a:off x="0" y="3454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55" name="Group 91"/>
              <p:cNvGrpSpPr>
                <a:grpSpLocks/>
              </p:cNvGrpSpPr>
              <p:nvPr/>
            </p:nvGrpSpPr>
            <p:grpSpPr bwMode="auto">
              <a:xfrm>
                <a:off x="977" y="3454"/>
                <a:ext cx="977" cy="403"/>
                <a:chOff x="977" y="3454"/>
                <a:chExt cx="977" cy="403"/>
              </a:xfrm>
            </p:grpSpPr>
            <p:sp>
              <p:nvSpPr>
                <p:cNvPr id="139356" name="Rectangle 92"/>
                <p:cNvSpPr>
                  <a:spLocks noChangeArrowheads="1"/>
                </p:cNvSpPr>
                <p:nvPr/>
              </p:nvSpPr>
              <p:spPr bwMode="auto">
                <a:xfrm>
                  <a:off x="1005" y="3454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57" name="Rectangle 93"/>
                <p:cNvSpPr>
                  <a:spLocks noChangeArrowheads="1"/>
                </p:cNvSpPr>
                <p:nvPr/>
              </p:nvSpPr>
              <p:spPr bwMode="auto">
                <a:xfrm>
                  <a:off x="977" y="3454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58" name="Group 94"/>
              <p:cNvGrpSpPr>
                <a:grpSpLocks/>
              </p:cNvGrpSpPr>
              <p:nvPr/>
            </p:nvGrpSpPr>
            <p:grpSpPr bwMode="auto">
              <a:xfrm>
                <a:off x="1954" y="3454"/>
                <a:ext cx="977" cy="403"/>
                <a:chOff x="1954" y="3454"/>
                <a:chExt cx="977" cy="403"/>
              </a:xfrm>
            </p:grpSpPr>
            <p:sp>
              <p:nvSpPr>
                <p:cNvPr id="139359" name="Rectangle 95"/>
                <p:cNvSpPr>
                  <a:spLocks noChangeArrowheads="1"/>
                </p:cNvSpPr>
                <p:nvPr/>
              </p:nvSpPr>
              <p:spPr bwMode="auto">
                <a:xfrm>
                  <a:off x="1982" y="3454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60" name="Rectangle 96"/>
                <p:cNvSpPr>
                  <a:spLocks noChangeArrowheads="1"/>
                </p:cNvSpPr>
                <p:nvPr/>
              </p:nvSpPr>
              <p:spPr bwMode="auto">
                <a:xfrm>
                  <a:off x="1954" y="3454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61" name="Group 97"/>
              <p:cNvGrpSpPr>
                <a:grpSpLocks/>
              </p:cNvGrpSpPr>
              <p:nvPr/>
            </p:nvGrpSpPr>
            <p:grpSpPr bwMode="auto">
              <a:xfrm>
                <a:off x="2931" y="3454"/>
                <a:ext cx="977" cy="403"/>
                <a:chOff x="2931" y="3454"/>
                <a:chExt cx="977" cy="403"/>
              </a:xfrm>
            </p:grpSpPr>
            <p:sp>
              <p:nvSpPr>
                <p:cNvPr id="139362" name="Rectangle 98"/>
                <p:cNvSpPr>
                  <a:spLocks noChangeArrowheads="1"/>
                </p:cNvSpPr>
                <p:nvPr/>
              </p:nvSpPr>
              <p:spPr bwMode="auto">
                <a:xfrm>
                  <a:off x="2959" y="3454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63" name="Rectangle 99"/>
                <p:cNvSpPr>
                  <a:spLocks noChangeArrowheads="1"/>
                </p:cNvSpPr>
                <p:nvPr/>
              </p:nvSpPr>
              <p:spPr bwMode="auto">
                <a:xfrm>
                  <a:off x="2931" y="3454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64" name="Group 100"/>
              <p:cNvGrpSpPr>
                <a:grpSpLocks/>
              </p:cNvGrpSpPr>
              <p:nvPr/>
            </p:nvGrpSpPr>
            <p:grpSpPr bwMode="auto">
              <a:xfrm>
                <a:off x="0" y="3857"/>
                <a:ext cx="977" cy="403"/>
                <a:chOff x="0" y="3857"/>
                <a:chExt cx="977" cy="403"/>
              </a:xfrm>
            </p:grpSpPr>
            <p:sp>
              <p:nvSpPr>
                <p:cNvPr id="13936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" y="3857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B.subtilis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66" name="Rectangle 102"/>
                <p:cNvSpPr>
                  <a:spLocks noChangeArrowheads="1"/>
                </p:cNvSpPr>
                <p:nvPr/>
              </p:nvSpPr>
              <p:spPr bwMode="auto">
                <a:xfrm>
                  <a:off x="0" y="3857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67" name="Group 103"/>
              <p:cNvGrpSpPr>
                <a:grpSpLocks/>
              </p:cNvGrpSpPr>
              <p:nvPr/>
            </p:nvGrpSpPr>
            <p:grpSpPr bwMode="auto">
              <a:xfrm>
                <a:off x="977" y="3857"/>
                <a:ext cx="977" cy="403"/>
                <a:chOff x="977" y="3857"/>
                <a:chExt cx="977" cy="403"/>
              </a:xfrm>
            </p:grpSpPr>
            <p:sp>
              <p:nvSpPr>
                <p:cNvPr id="139368" name="Rectangle 104"/>
                <p:cNvSpPr>
                  <a:spLocks noChangeArrowheads="1"/>
                </p:cNvSpPr>
                <p:nvPr/>
              </p:nvSpPr>
              <p:spPr bwMode="auto">
                <a:xfrm>
                  <a:off x="1005" y="3857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69" name="Rectangle 105"/>
                <p:cNvSpPr>
                  <a:spLocks noChangeArrowheads="1"/>
                </p:cNvSpPr>
                <p:nvPr/>
              </p:nvSpPr>
              <p:spPr bwMode="auto">
                <a:xfrm>
                  <a:off x="977" y="3857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70" name="Group 106"/>
              <p:cNvGrpSpPr>
                <a:grpSpLocks/>
              </p:cNvGrpSpPr>
              <p:nvPr/>
            </p:nvGrpSpPr>
            <p:grpSpPr bwMode="auto">
              <a:xfrm>
                <a:off x="1954" y="3857"/>
                <a:ext cx="977" cy="403"/>
                <a:chOff x="1954" y="3857"/>
                <a:chExt cx="977" cy="403"/>
              </a:xfrm>
            </p:grpSpPr>
            <p:sp>
              <p:nvSpPr>
                <p:cNvPr id="139371" name="Rectangle 107"/>
                <p:cNvSpPr>
                  <a:spLocks noChangeArrowheads="1"/>
                </p:cNvSpPr>
                <p:nvPr/>
              </p:nvSpPr>
              <p:spPr bwMode="auto">
                <a:xfrm>
                  <a:off x="1982" y="3857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72" name="Rectangle 108"/>
                <p:cNvSpPr>
                  <a:spLocks noChangeArrowheads="1"/>
                </p:cNvSpPr>
                <p:nvPr/>
              </p:nvSpPr>
              <p:spPr bwMode="auto">
                <a:xfrm>
                  <a:off x="1954" y="3857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73" name="Group 109"/>
              <p:cNvGrpSpPr>
                <a:grpSpLocks/>
              </p:cNvGrpSpPr>
              <p:nvPr/>
            </p:nvGrpSpPr>
            <p:grpSpPr bwMode="auto">
              <a:xfrm>
                <a:off x="2931" y="3857"/>
                <a:ext cx="977" cy="403"/>
                <a:chOff x="2931" y="3857"/>
                <a:chExt cx="977" cy="403"/>
              </a:xfrm>
            </p:grpSpPr>
            <p:sp>
              <p:nvSpPr>
                <p:cNvPr id="139374" name="Rectangle 110"/>
                <p:cNvSpPr>
                  <a:spLocks noChangeArrowheads="1"/>
                </p:cNvSpPr>
                <p:nvPr/>
              </p:nvSpPr>
              <p:spPr bwMode="auto">
                <a:xfrm>
                  <a:off x="2959" y="3857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75" name="Rectangle 111"/>
                <p:cNvSpPr>
                  <a:spLocks noChangeArrowheads="1"/>
                </p:cNvSpPr>
                <p:nvPr/>
              </p:nvSpPr>
              <p:spPr bwMode="auto">
                <a:xfrm>
                  <a:off x="2931" y="3857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76" name="Group 112"/>
              <p:cNvGrpSpPr>
                <a:grpSpLocks/>
              </p:cNvGrpSpPr>
              <p:nvPr/>
            </p:nvGrpSpPr>
            <p:grpSpPr bwMode="auto">
              <a:xfrm>
                <a:off x="0" y="4260"/>
                <a:ext cx="977" cy="403"/>
                <a:chOff x="0" y="4260"/>
                <a:chExt cx="977" cy="403"/>
              </a:xfrm>
            </p:grpSpPr>
            <p:sp>
              <p:nvSpPr>
                <p:cNvPr id="139377" name="Rectangle 113"/>
                <p:cNvSpPr>
                  <a:spLocks noChangeArrowheads="1"/>
                </p:cNvSpPr>
                <p:nvPr/>
              </p:nvSpPr>
              <p:spPr bwMode="auto">
                <a:xfrm>
                  <a:off x="28" y="4260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A.niger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78" name="Rectangle 114"/>
                <p:cNvSpPr>
                  <a:spLocks noChangeArrowheads="1"/>
                </p:cNvSpPr>
                <p:nvPr/>
              </p:nvSpPr>
              <p:spPr bwMode="auto">
                <a:xfrm>
                  <a:off x="0" y="4260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79" name="Group 115"/>
              <p:cNvGrpSpPr>
                <a:grpSpLocks/>
              </p:cNvGrpSpPr>
              <p:nvPr/>
            </p:nvGrpSpPr>
            <p:grpSpPr bwMode="auto">
              <a:xfrm>
                <a:off x="977" y="4260"/>
                <a:ext cx="977" cy="403"/>
                <a:chOff x="977" y="4260"/>
                <a:chExt cx="977" cy="403"/>
              </a:xfrm>
            </p:grpSpPr>
            <p:sp>
              <p:nvSpPr>
                <p:cNvPr id="139380" name="Rectangle 116"/>
                <p:cNvSpPr>
                  <a:spLocks noChangeArrowheads="1"/>
                </p:cNvSpPr>
                <p:nvPr/>
              </p:nvSpPr>
              <p:spPr bwMode="auto">
                <a:xfrm>
                  <a:off x="1005" y="4260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977" y="4260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82" name="Group 118"/>
              <p:cNvGrpSpPr>
                <a:grpSpLocks/>
              </p:cNvGrpSpPr>
              <p:nvPr/>
            </p:nvGrpSpPr>
            <p:grpSpPr bwMode="auto">
              <a:xfrm>
                <a:off x="1954" y="4260"/>
                <a:ext cx="977" cy="403"/>
                <a:chOff x="1954" y="4260"/>
                <a:chExt cx="977" cy="403"/>
              </a:xfrm>
            </p:grpSpPr>
            <p:sp>
              <p:nvSpPr>
                <p:cNvPr id="139383" name="Rectangle 119"/>
                <p:cNvSpPr>
                  <a:spLocks noChangeArrowheads="1"/>
                </p:cNvSpPr>
                <p:nvPr/>
              </p:nvSpPr>
              <p:spPr bwMode="auto">
                <a:xfrm>
                  <a:off x="1982" y="4260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84" name="Rectangle 120"/>
                <p:cNvSpPr>
                  <a:spLocks noChangeArrowheads="1"/>
                </p:cNvSpPr>
                <p:nvPr/>
              </p:nvSpPr>
              <p:spPr bwMode="auto">
                <a:xfrm>
                  <a:off x="1954" y="4260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85" name="Group 121"/>
              <p:cNvGrpSpPr>
                <a:grpSpLocks/>
              </p:cNvGrpSpPr>
              <p:nvPr/>
            </p:nvGrpSpPr>
            <p:grpSpPr bwMode="auto">
              <a:xfrm>
                <a:off x="2931" y="4260"/>
                <a:ext cx="977" cy="403"/>
                <a:chOff x="2931" y="4260"/>
                <a:chExt cx="977" cy="403"/>
              </a:xfrm>
            </p:grpSpPr>
            <p:sp>
              <p:nvSpPr>
                <p:cNvPr id="139386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59" y="4260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87" name="Rectangle 123"/>
                <p:cNvSpPr>
                  <a:spLocks noChangeArrowheads="1"/>
                </p:cNvSpPr>
                <p:nvPr/>
              </p:nvSpPr>
              <p:spPr bwMode="auto">
                <a:xfrm>
                  <a:off x="2931" y="4260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88" name="Group 124"/>
              <p:cNvGrpSpPr>
                <a:grpSpLocks/>
              </p:cNvGrpSpPr>
              <p:nvPr/>
            </p:nvGrpSpPr>
            <p:grpSpPr bwMode="auto">
              <a:xfrm>
                <a:off x="0" y="4663"/>
                <a:ext cx="977" cy="403"/>
                <a:chOff x="0" y="4663"/>
                <a:chExt cx="977" cy="403"/>
              </a:xfrm>
            </p:grpSpPr>
            <p:sp>
              <p:nvSpPr>
                <p:cNvPr id="1393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28" y="4663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P.expansum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0" y="4663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91" name="Group 127"/>
              <p:cNvGrpSpPr>
                <a:grpSpLocks/>
              </p:cNvGrpSpPr>
              <p:nvPr/>
            </p:nvGrpSpPr>
            <p:grpSpPr bwMode="auto">
              <a:xfrm>
                <a:off x="977" y="4663"/>
                <a:ext cx="977" cy="403"/>
                <a:chOff x="977" y="4663"/>
                <a:chExt cx="977" cy="403"/>
              </a:xfrm>
            </p:grpSpPr>
            <p:sp>
              <p:nvSpPr>
                <p:cNvPr id="139392" name="Rectangle 128"/>
                <p:cNvSpPr>
                  <a:spLocks noChangeArrowheads="1"/>
                </p:cNvSpPr>
                <p:nvPr/>
              </p:nvSpPr>
              <p:spPr bwMode="auto">
                <a:xfrm>
                  <a:off x="1005" y="4663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977" y="4663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94" name="Group 130"/>
              <p:cNvGrpSpPr>
                <a:grpSpLocks/>
              </p:cNvGrpSpPr>
              <p:nvPr/>
            </p:nvGrpSpPr>
            <p:grpSpPr bwMode="auto">
              <a:xfrm>
                <a:off x="1954" y="4663"/>
                <a:ext cx="977" cy="403"/>
                <a:chOff x="1954" y="4663"/>
                <a:chExt cx="977" cy="403"/>
              </a:xfrm>
            </p:grpSpPr>
            <p:sp>
              <p:nvSpPr>
                <p:cNvPr id="139395" name="Rectangle 131"/>
                <p:cNvSpPr>
                  <a:spLocks noChangeArrowheads="1"/>
                </p:cNvSpPr>
                <p:nvPr/>
              </p:nvSpPr>
              <p:spPr bwMode="auto">
                <a:xfrm>
                  <a:off x="1982" y="4663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9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954" y="4663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397" name="Group 133"/>
              <p:cNvGrpSpPr>
                <a:grpSpLocks/>
              </p:cNvGrpSpPr>
              <p:nvPr/>
            </p:nvGrpSpPr>
            <p:grpSpPr bwMode="auto">
              <a:xfrm>
                <a:off x="2931" y="4663"/>
                <a:ext cx="977" cy="403"/>
                <a:chOff x="2931" y="4663"/>
                <a:chExt cx="977" cy="403"/>
              </a:xfrm>
            </p:grpSpPr>
            <p:sp>
              <p:nvSpPr>
                <p:cNvPr id="139398" name="Rectangle 134"/>
                <p:cNvSpPr>
                  <a:spLocks noChangeArrowheads="1"/>
                </p:cNvSpPr>
                <p:nvPr/>
              </p:nvSpPr>
              <p:spPr bwMode="auto">
                <a:xfrm>
                  <a:off x="2959" y="4663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39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931" y="4663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00" name="Group 136"/>
              <p:cNvGrpSpPr>
                <a:grpSpLocks/>
              </p:cNvGrpSpPr>
              <p:nvPr/>
            </p:nvGrpSpPr>
            <p:grpSpPr bwMode="auto">
              <a:xfrm>
                <a:off x="0" y="5066"/>
                <a:ext cx="977" cy="403"/>
                <a:chOff x="0" y="5066"/>
                <a:chExt cx="977" cy="403"/>
              </a:xfrm>
            </p:grpSpPr>
            <p:sp>
              <p:nvSpPr>
                <p:cNvPr id="139401" name="Rectangle 137"/>
                <p:cNvSpPr>
                  <a:spLocks noChangeArrowheads="1"/>
                </p:cNvSpPr>
                <p:nvPr/>
              </p:nvSpPr>
              <p:spPr bwMode="auto">
                <a:xfrm>
                  <a:off x="28" y="506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F.oxysporum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02" name="Rectangle 138"/>
                <p:cNvSpPr>
                  <a:spLocks noChangeArrowheads="1"/>
                </p:cNvSpPr>
                <p:nvPr/>
              </p:nvSpPr>
              <p:spPr bwMode="auto">
                <a:xfrm>
                  <a:off x="0" y="506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03" name="Group 139"/>
              <p:cNvGrpSpPr>
                <a:grpSpLocks/>
              </p:cNvGrpSpPr>
              <p:nvPr/>
            </p:nvGrpSpPr>
            <p:grpSpPr bwMode="auto">
              <a:xfrm>
                <a:off x="977" y="5066"/>
                <a:ext cx="977" cy="403"/>
                <a:chOff x="977" y="5066"/>
                <a:chExt cx="977" cy="403"/>
              </a:xfrm>
            </p:grpSpPr>
            <p:sp>
              <p:nvSpPr>
                <p:cNvPr id="139404" name="Rectangle 140"/>
                <p:cNvSpPr>
                  <a:spLocks noChangeArrowheads="1"/>
                </p:cNvSpPr>
                <p:nvPr/>
              </p:nvSpPr>
              <p:spPr bwMode="auto">
                <a:xfrm>
                  <a:off x="1005" y="506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05" name="Rectangle 141"/>
                <p:cNvSpPr>
                  <a:spLocks noChangeArrowheads="1"/>
                </p:cNvSpPr>
                <p:nvPr/>
              </p:nvSpPr>
              <p:spPr bwMode="auto">
                <a:xfrm>
                  <a:off x="977" y="506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06" name="Group 142"/>
              <p:cNvGrpSpPr>
                <a:grpSpLocks/>
              </p:cNvGrpSpPr>
              <p:nvPr/>
            </p:nvGrpSpPr>
            <p:grpSpPr bwMode="auto">
              <a:xfrm>
                <a:off x="1954" y="5066"/>
                <a:ext cx="977" cy="403"/>
                <a:chOff x="1954" y="5066"/>
                <a:chExt cx="977" cy="403"/>
              </a:xfrm>
            </p:grpSpPr>
            <p:sp>
              <p:nvSpPr>
                <p:cNvPr id="139407" name="Rectangle 143"/>
                <p:cNvSpPr>
                  <a:spLocks noChangeArrowheads="1"/>
                </p:cNvSpPr>
                <p:nvPr/>
              </p:nvSpPr>
              <p:spPr bwMode="auto">
                <a:xfrm>
                  <a:off x="1982" y="506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08" name="Rectangle 144"/>
                <p:cNvSpPr>
                  <a:spLocks noChangeArrowheads="1"/>
                </p:cNvSpPr>
                <p:nvPr/>
              </p:nvSpPr>
              <p:spPr bwMode="auto">
                <a:xfrm>
                  <a:off x="1954" y="506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09" name="Group 145"/>
              <p:cNvGrpSpPr>
                <a:grpSpLocks/>
              </p:cNvGrpSpPr>
              <p:nvPr/>
            </p:nvGrpSpPr>
            <p:grpSpPr bwMode="auto">
              <a:xfrm>
                <a:off x="2931" y="5066"/>
                <a:ext cx="977" cy="403"/>
                <a:chOff x="2931" y="5066"/>
                <a:chExt cx="977" cy="403"/>
              </a:xfrm>
            </p:grpSpPr>
            <p:sp>
              <p:nvSpPr>
                <p:cNvPr id="139410" name="Rectangle 146"/>
                <p:cNvSpPr>
                  <a:spLocks noChangeArrowheads="1"/>
                </p:cNvSpPr>
                <p:nvPr/>
              </p:nvSpPr>
              <p:spPr bwMode="auto">
                <a:xfrm>
                  <a:off x="2959" y="5066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 + 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11" name="Rectangle 147"/>
                <p:cNvSpPr>
                  <a:spLocks noChangeArrowheads="1"/>
                </p:cNvSpPr>
                <p:nvPr/>
              </p:nvSpPr>
              <p:spPr bwMode="auto">
                <a:xfrm>
                  <a:off x="2931" y="5066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12" name="Group 148"/>
              <p:cNvGrpSpPr>
                <a:grpSpLocks/>
              </p:cNvGrpSpPr>
              <p:nvPr/>
            </p:nvGrpSpPr>
            <p:grpSpPr bwMode="auto">
              <a:xfrm>
                <a:off x="0" y="5469"/>
                <a:ext cx="977" cy="403"/>
                <a:chOff x="0" y="5469"/>
                <a:chExt cx="977" cy="403"/>
              </a:xfrm>
            </p:grpSpPr>
            <p:sp>
              <p:nvSpPr>
                <p:cNvPr id="139413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" y="546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pl-PL" sz="1200" i="1">
                      <a:solidFill>
                        <a:srgbClr val="FFCC99"/>
                      </a:solidFill>
                      <a:cs typeface="Times New Roman" charset="0"/>
                    </a:rPr>
                    <a:t>R.nigricans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14" name="Rectangle 150"/>
                <p:cNvSpPr>
                  <a:spLocks noChangeArrowheads="1"/>
                </p:cNvSpPr>
                <p:nvPr/>
              </p:nvSpPr>
              <p:spPr bwMode="auto">
                <a:xfrm>
                  <a:off x="0" y="546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15" name="Group 151"/>
              <p:cNvGrpSpPr>
                <a:grpSpLocks/>
              </p:cNvGrpSpPr>
              <p:nvPr/>
            </p:nvGrpSpPr>
            <p:grpSpPr bwMode="auto">
              <a:xfrm>
                <a:off x="977" y="5469"/>
                <a:ext cx="977" cy="403"/>
                <a:chOff x="977" y="5469"/>
                <a:chExt cx="977" cy="403"/>
              </a:xfrm>
            </p:grpSpPr>
            <p:sp>
              <p:nvSpPr>
                <p:cNvPr id="139416" name="Rectangle 152"/>
                <p:cNvSpPr>
                  <a:spLocks noChangeArrowheads="1"/>
                </p:cNvSpPr>
                <p:nvPr/>
              </p:nvSpPr>
              <p:spPr bwMode="auto">
                <a:xfrm>
                  <a:off x="1005" y="546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977" y="546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18" name="Group 154"/>
              <p:cNvGrpSpPr>
                <a:grpSpLocks/>
              </p:cNvGrpSpPr>
              <p:nvPr/>
            </p:nvGrpSpPr>
            <p:grpSpPr bwMode="auto">
              <a:xfrm>
                <a:off x="1954" y="5469"/>
                <a:ext cx="977" cy="403"/>
                <a:chOff x="1954" y="5469"/>
                <a:chExt cx="977" cy="403"/>
              </a:xfrm>
            </p:grpSpPr>
            <p:sp>
              <p:nvSpPr>
                <p:cNvPr id="139419" name="Rectangle 155"/>
                <p:cNvSpPr>
                  <a:spLocks noChangeArrowheads="1"/>
                </p:cNvSpPr>
                <p:nvPr/>
              </p:nvSpPr>
              <p:spPr bwMode="auto">
                <a:xfrm>
                  <a:off x="1982" y="546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-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20" name="Rectangle 156"/>
                <p:cNvSpPr>
                  <a:spLocks noChangeArrowheads="1"/>
                </p:cNvSpPr>
                <p:nvPr/>
              </p:nvSpPr>
              <p:spPr bwMode="auto">
                <a:xfrm>
                  <a:off x="1954" y="546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39421" name="Group 157"/>
              <p:cNvGrpSpPr>
                <a:grpSpLocks/>
              </p:cNvGrpSpPr>
              <p:nvPr/>
            </p:nvGrpSpPr>
            <p:grpSpPr bwMode="auto">
              <a:xfrm>
                <a:off x="2931" y="5469"/>
                <a:ext cx="977" cy="403"/>
                <a:chOff x="2931" y="5469"/>
                <a:chExt cx="977" cy="403"/>
              </a:xfrm>
            </p:grpSpPr>
            <p:sp>
              <p:nvSpPr>
                <p:cNvPr id="139422" name="Rectangle 158"/>
                <p:cNvSpPr>
                  <a:spLocks noChangeArrowheads="1"/>
                </p:cNvSpPr>
                <p:nvPr/>
              </p:nvSpPr>
              <p:spPr bwMode="auto">
                <a:xfrm>
                  <a:off x="2959" y="5469"/>
                  <a:ext cx="9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l-PL" sz="1200">
                      <a:solidFill>
                        <a:srgbClr val="FFCC99"/>
                      </a:solidFill>
                      <a:cs typeface="Times New Roman" charset="0"/>
                    </a:rPr>
                    <a:t>+</a:t>
                  </a:r>
                  <a:endParaRPr lang="pl-PL" altLang="pl-PL" sz="1200">
                    <a:solidFill>
                      <a:srgbClr val="FFCC99"/>
                    </a:solidFill>
                    <a:cs typeface="Times New Roman" charset="0"/>
                  </a:endParaRPr>
                </a:p>
                <a:p>
                  <a:pPr algn="ctr" eaLnBrk="0" hangingPunct="0"/>
                  <a:endParaRPr lang="pl-PL" altLang="pl-PL">
                    <a:solidFill>
                      <a:srgbClr val="FFCC99"/>
                    </a:solidFill>
                  </a:endParaRPr>
                </a:p>
              </p:txBody>
            </p:sp>
            <p:sp>
              <p:nvSpPr>
                <p:cNvPr id="139423" name="Rectangle 159"/>
                <p:cNvSpPr>
                  <a:spLocks noChangeArrowheads="1"/>
                </p:cNvSpPr>
                <p:nvPr/>
              </p:nvSpPr>
              <p:spPr bwMode="auto">
                <a:xfrm>
                  <a:off x="2931" y="5469"/>
                  <a:ext cx="97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139424" name="Rectangle 160"/>
            <p:cNvSpPr>
              <a:spLocks noChangeArrowheads="1"/>
            </p:cNvSpPr>
            <p:nvPr/>
          </p:nvSpPr>
          <p:spPr bwMode="auto">
            <a:xfrm>
              <a:off x="-2" y="401"/>
              <a:ext cx="3912" cy="5473"/>
            </a:xfrm>
            <a:prstGeom prst="rect">
              <a:avLst/>
            </a:prstGeom>
            <a:noFill/>
            <a:ln w="793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9425" name="Text Box 161"/>
          <p:cNvSpPr txBox="1">
            <a:spLocks noChangeArrowheads="1"/>
          </p:cNvSpPr>
          <p:nvPr/>
        </p:nvSpPr>
        <p:spPr bwMode="auto">
          <a:xfrm>
            <a:off x="6858000" y="1600200"/>
            <a:ext cx="2057400" cy="41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1400">
                <a:solidFill>
                  <a:srgbClr val="FFCC99"/>
                </a:solidFill>
                <a:cs typeface="Times New Roman" charset="0"/>
              </a:rPr>
              <a:t>Legend: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   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+ + +             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strong restraining effect</a:t>
            </a:r>
            <a:r>
              <a:rPr lang="pl-PL" altLang="pl-PL" sz="1200">
                <a:solidFill>
                  <a:srgbClr val="FFCC99"/>
                </a:solidFill>
              </a:rPr>
              <a:t/>
            </a:r>
            <a:br>
              <a:rPr lang="pl-PL" altLang="pl-PL" sz="1200">
                <a:solidFill>
                  <a:srgbClr val="FFCC99"/>
                </a:solidFill>
              </a:rPr>
            </a:b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( </a:t>
            </a:r>
            <a:r>
              <a:rPr lang="pl-PL" altLang="pl-PL" sz="1200">
                <a:solidFill>
                  <a:srgbClr val="FFCC99"/>
                </a:solidFill>
              </a:rPr>
              <a:t>diameter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 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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4 cm )</a:t>
            </a: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                  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+ +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</a:rPr>
              <a:t>medium 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restraining effect </a:t>
            </a:r>
            <a:r>
              <a:rPr lang="pl-PL" altLang="pl-PL" sz="1200">
                <a:solidFill>
                  <a:srgbClr val="FFCC99"/>
                </a:solidFill>
              </a:rPr>
              <a:t/>
            </a:r>
            <a:br>
              <a:rPr lang="pl-PL" altLang="pl-PL" sz="1200">
                <a:solidFill>
                  <a:srgbClr val="FFCC99"/>
                </a:solidFill>
              </a:rPr>
            </a:b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( </a:t>
            </a:r>
            <a:r>
              <a:rPr lang="pl-PL" altLang="pl-PL" sz="1200">
                <a:solidFill>
                  <a:srgbClr val="FFCC99"/>
                </a:solidFill>
              </a:rPr>
              <a:t>diameter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 2 - 4 cm )</a:t>
            </a: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                  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+                   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</a:rPr>
              <a:t>weak 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restraining effect </a:t>
            </a:r>
            <a:r>
              <a:rPr lang="pl-PL" altLang="pl-PL" sz="1200">
                <a:solidFill>
                  <a:srgbClr val="FFCC99"/>
                </a:solidFill>
              </a:rPr>
              <a:t/>
            </a:r>
            <a:br>
              <a:rPr lang="pl-PL" altLang="pl-PL" sz="1200">
                <a:solidFill>
                  <a:srgbClr val="FFCC99"/>
                </a:solidFill>
              </a:rPr>
            </a:b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( </a:t>
            </a:r>
            <a:r>
              <a:rPr lang="pl-PL" altLang="pl-PL" sz="1200">
                <a:solidFill>
                  <a:srgbClr val="FFCC99"/>
                </a:solidFill>
              </a:rPr>
              <a:t>diamerer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 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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 2 cm )</a:t>
            </a: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120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</a:rPr>
              <a:t>-</a:t>
            </a:r>
          </a:p>
          <a:p>
            <a:pPr>
              <a:spcBef>
                <a:spcPct val="50000"/>
              </a:spcBef>
            </a:pPr>
            <a:r>
              <a:rPr lang="pl-PL" altLang="pl-PL" sz="1200">
                <a:solidFill>
                  <a:srgbClr val="FFCC99"/>
                </a:solidFill>
              </a:rPr>
              <a:t>no </a:t>
            </a:r>
            <a:r>
              <a:rPr lang="pl-PL" altLang="pl-PL" sz="1200">
                <a:solidFill>
                  <a:srgbClr val="FFCC99"/>
                </a:solidFill>
                <a:cs typeface="Times New Roman" charset="0"/>
              </a:rPr>
              <a:t>restraining effect </a:t>
            </a:r>
          </a:p>
        </p:txBody>
      </p:sp>
      <p:sp>
        <p:nvSpPr>
          <p:cNvPr id="139426" name="Text Box 162"/>
          <p:cNvSpPr txBox="1">
            <a:spLocks noChangeArrowheads="1"/>
          </p:cNvSpPr>
          <p:nvPr/>
        </p:nvSpPr>
        <p:spPr bwMode="auto">
          <a:xfrm>
            <a:off x="251520" y="245558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Biopreservation</a:t>
            </a:r>
            <a:r>
              <a:rPr lang="pl-PL" altLang="pl-PL" sz="2800" u="sng" dirty="0">
                <a:solidFill>
                  <a:srgbClr val="FFCC99"/>
                </a:solidFill>
              </a:rPr>
              <a:t> of </a:t>
            </a:r>
            <a:r>
              <a:rPr lang="pl-PL" altLang="pl-PL" sz="2800" u="sng" dirty="0" err="1">
                <a:solidFill>
                  <a:srgbClr val="FFCC99"/>
                </a:solidFill>
              </a:rPr>
              <a:t>sourdough</a:t>
            </a:r>
            <a:r>
              <a:rPr lang="pl-PL" altLang="pl-PL" sz="2800" u="sng" dirty="0">
                <a:solidFill>
                  <a:srgbClr val="FFCC99"/>
                </a:solidFill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</a:rPr>
              <a:t>bread</a:t>
            </a:r>
            <a:endParaRPr lang="pl-PL" altLang="pl-PL" sz="2800" u="sng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9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14400" y="1066800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4000 B.C. –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first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forms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of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bread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4429125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776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6705600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pl-PL" sz="2400" u="sng" dirty="0">
                <a:solidFill>
                  <a:srgbClr val="FFCC99"/>
                </a:solidFill>
                <a:cs typeface="Times New Roman" charset="0"/>
              </a:rPr>
              <a:t>Sourdough bread </a:t>
            </a:r>
            <a:r>
              <a:rPr lang="en-GB" altLang="pl-PL" sz="2400" u="sng" dirty="0" smtClean="0">
                <a:solidFill>
                  <a:srgbClr val="FFCC99"/>
                </a:solidFill>
                <a:cs typeface="Times New Roman" charset="0"/>
              </a:rPr>
              <a:t>history</a:t>
            </a:r>
            <a:endParaRPr lang="en-GB" altLang="pl-PL" sz="2400" dirty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pl-PL" altLang="pl-PL" dirty="0">
                <a:solidFill>
                  <a:srgbClr val="FFCC99"/>
                </a:solidFill>
              </a:rPr>
              <a:t>     </a:t>
            </a:r>
            <a:endParaRPr lang="pl-PL" altLang="pl-PL" dirty="0" smtClean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       3000 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B.C. –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Sumerians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(?) </a:t>
            </a:r>
          </a:p>
        </p:txBody>
      </p:sp>
      <p:pic>
        <p:nvPicPr>
          <p:cNvPr id="34820" name="Picture 4" descr="C:\Documents and Settings\ania\Moje dokumenty\Moje obrazy\Chleb\sumerowi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51438"/>
            <a:ext cx="4535760" cy="263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Documents and Settings\ania\Moje dokumenty\Moje obrazy\Chleb\mezopotami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81814"/>
            <a:ext cx="3686944" cy="275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28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026"/>
          <p:cNvSpPr txBox="1">
            <a:spLocks noChangeArrowheads="1"/>
          </p:cNvSpPr>
          <p:nvPr/>
        </p:nvSpPr>
        <p:spPr bwMode="auto">
          <a:xfrm>
            <a:off x="838200" y="762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altLang="pl-PL"/>
          </a:p>
        </p:txBody>
      </p:sp>
      <p:sp>
        <p:nvSpPr>
          <p:cNvPr id="47107" name="Text Box 1027"/>
          <p:cNvSpPr txBox="1">
            <a:spLocks noChangeArrowheads="1"/>
          </p:cNvSpPr>
          <p:nvPr/>
        </p:nvSpPr>
        <p:spPr bwMode="auto">
          <a:xfrm>
            <a:off x="457200" y="4572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2600 B.C. –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ancient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Egypt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</a:p>
        </p:txBody>
      </p:sp>
      <p:pic>
        <p:nvPicPr>
          <p:cNvPr id="47108" name="Picture 1028" descr="C:\Documents and Settings\ania\Moje dokumenty\Moje obrazy\Chleb\Egip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733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1029" descr="C:\Documents and Settings\ania\Moje dokumenty\Moje obrazy\Chleb\Egipt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84016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30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42892" y="1220705"/>
            <a:ext cx="7924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growing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en-US" sz="2400" dirty="0">
                <a:solidFill>
                  <a:srgbClr val="FFCC99"/>
                </a:solidFill>
              </a:rPr>
              <a:t>consumer demand</a:t>
            </a:r>
            <a:endParaRPr lang="pl-PL" sz="2400" dirty="0">
              <a:solidFill>
                <a:srgbClr val="FFCC99"/>
              </a:solidFill>
            </a:endParaRPr>
          </a:p>
          <a:p>
            <a:pPr>
              <a:defRPr/>
            </a:pPr>
            <a:r>
              <a:rPr lang="pl-PL" sz="2400" dirty="0">
                <a:solidFill>
                  <a:srgbClr val="FFCC99"/>
                </a:solidFill>
              </a:rPr>
              <a:t>	</a:t>
            </a:r>
            <a:r>
              <a:rPr lang="en-US" sz="2400" dirty="0">
                <a:solidFill>
                  <a:srgbClr val="FFCC99"/>
                </a:solidFill>
              </a:rPr>
              <a:t>need to increase organic</a:t>
            </a:r>
            <a:r>
              <a:rPr lang="pl-PL" sz="2400" dirty="0">
                <a:solidFill>
                  <a:srgbClr val="FFCC99"/>
                </a:solidFill>
              </a:rPr>
              <a:t> </a:t>
            </a:r>
            <a:r>
              <a:rPr lang="en-US" sz="2400" dirty="0">
                <a:solidFill>
                  <a:srgbClr val="FFCC99"/>
                </a:solidFill>
              </a:rPr>
              <a:t>production</a:t>
            </a:r>
            <a:endParaRPr lang="pl-PL" sz="2400" dirty="0">
              <a:solidFill>
                <a:srgbClr val="FFCC99"/>
              </a:solidFill>
            </a:endParaRPr>
          </a:p>
          <a:p>
            <a:pPr>
              <a:defRPr/>
            </a:pPr>
            <a:endParaRPr lang="pl-PL" sz="2400" dirty="0">
              <a:solidFill>
                <a:srgbClr val="FFCC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CC99"/>
                </a:solidFill>
              </a:rPr>
              <a:t>quality and safety value</a:t>
            </a:r>
            <a:endParaRPr lang="pl-PL" sz="2400" dirty="0">
              <a:solidFill>
                <a:srgbClr val="FFCC99"/>
              </a:solidFill>
            </a:endParaRPr>
          </a:p>
          <a:p>
            <a:pPr>
              <a:defRPr/>
            </a:pPr>
            <a:r>
              <a:rPr lang="pl-PL" sz="2400" dirty="0">
                <a:solidFill>
                  <a:srgbClr val="FFCC99"/>
                </a:solidFill>
              </a:rPr>
              <a:t>	- </a:t>
            </a:r>
            <a:r>
              <a:rPr lang="en-US" sz="2400" dirty="0">
                <a:solidFill>
                  <a:srgbClr val="FFCC99"/>
                </a:solidFill>
              </a:rPr>
              <a:t>nutritional value </a:t>
            </a:r>
            <a:endParaRPr lang="pl-PL" sz="2400" dirty="0">
              <a:solidFill>
                <a:srgbClr val="FFCC99"/>
              </a:solidFill>
            </a:endParaRPr>
          </a:p>
          <a:p>
            <a:pPr>
              <a:defRPr/>
            </a:pPr>
            <a:r>
              <a:rPr lang="pl-PL" sz="2400" dirty="0">
                <a:solidFill>
                  <a:srgbClr val="FFCC99"/>
                </a:solidFill>
              </a:rPr>
              <a:t>	- </a:t>
            </a:r>
            <a:r>
              <a:rPr lang="en-US" sz="2400" dirty="0">
                <a:solidFill>
                  <a:srgbClr val="FFCC99"/>
                </a:solidFill>
              </a:rPr>
              <a:t>mycotoxin contamination</a:t>
            </a:r>
            <a:r>
              <a:rPr lang="pl-PL" sz="2400" dirty="0">
                <a:solidFill>
                  <a:srgbClr val="FFCC99"/>
                </a:solidFill>
              </a:rPr>
              <a:t> </a:t>
            </a:r>
            <a:r>
              <a:rPr lang="en-US" sz="2400" dirty="0">
                <a:solidFill>
                  <a:srgbClr val="FFCC99"/>
                </a:solidFill>
              </a:rPr>
              <a:t>prevent</a:t>
            </a:r>
            <a:r>
              <a:rPr lang="pl-PL" sz="2400" dirty="0" err="1">
                <a:solidFill>
                  <a:srgbClr val="FFCC99"/>
                </a:solidFill>
              </a:rPr>
              <a:t>ion</a:t>
            </a:r>
            <a:r>
              <a:rPr lang="en-US" sz="2400" dirty="0">
                <a:solidFill>
                  <a:srgbClr val="FFCC99"/>
                </a:solidFill>
              </a:rPr>
              <a:t>  </a:t>
            </a:r>
            <a:endParaRPr lang="pl-PL" sz="2400" dirty="0">
              <a:solidFill>
                <a:srgbClr val="FFCC99"/>
              </a:solidFill>
            </a:endParaRPr>
          </a:p>
          <a:p>
            <a:pPr>
              <a:defRPr/>
            </a:pPr>
            <a:endParaRPr lang="pl-PL" sz="2400" dirty="0">
              <a:solidFill>
                <a:srgbClr val="FFCC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FFCC99"/>
                </a:solidFill>
              </a:rPr>
              <a:t>t</a:t>
            </a:r>
            <a:r>
              <a:rPr lang="en-US" sz="2400" dirty="0" err="1">
                <a:solidFill>
                  <a:srgbClr val="FFCC99"/>
                </a:solidFill>
              </a:rPr>
              <a:t>echnological</a:t>
            </a:r>
            <a:r>
              <a:rPr lang="en-US" sz="2400" dirty="0">
                <a:solidFill>
                  <a:srgbClr val="FFCC99"/>
                </a:solidFill>
              </a:rPr>
              <a:t> ways of milling and baking</a:t>
            </a:r>
            <a:endParaRPr lang="pl-PL" sz="2400" dirty="0">
              <a:solidFill>
                <a:srgbClr val="FFCC99"/>
              </a:solidFill>
            </a:endParaRPr>
          </a:p>
          <a:p>
            <a:pPr lvl="1">
              <a:defRPr/>
            </a:pPr>
            <a:r>
              <a:rPr lang="pl-PL" altLang="pl-PL" sz="2400" dirty="0" smtClean="0">
                <a:solidFill>
                  <a:srgbClr val="FF9999"/>
                </a:solidFill>
                <a:cs typeface="Times New Roman" charset="0"/>
              </a:rPr>
              <a:t>	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-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wholemeal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flour</a:t>
            </a:r>
            <a:endParaRPr lang="pl-PL" sz="2400" dirty="0" smtClean="0">
              <a:solidFill>
                <a:srgbClr val="FFCC99"/>
              </a:solidFill>
            </a:endParaRPr>
          </a:p>
          <a:p>
            <a:pPr lvl="1">
              <a:defRPr/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	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-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sourdough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application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23528" y="476672"/>
            <a:ext cx="3240360" cy="104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pl-PL" altLang="pl-PL" sz="2800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Organic</a:t>
            </a:r>
            <a:r>
              <a:rPr lang="pl-PL" altLang="pl-PL" sz="2800" u="sng" dirty="0">
                <a:solidFill>
                  <a:srgbClr val="FFCC99"/>
                </a:solidFill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</a:rPr>
              <a:t>grain</a:t>
            </a:r>
            <a:r>
              <a:rPr lang="pl-PL" altLang="pl-PL" sz="2800" u="sng" dirty="0">
                <a:solidFill>
                  <a:srgbClr val="FFCC99"/>
                </a:solidFill>
              </a:rPr>
              <a:t> market</a:t>
            </a:r>
          </a:p>
          <a:p>
            <a:pPr algn="just">
              <a:spcBef>
                <a:spcPct val="50000"/>
              </a:spcBef>
              <a:defRPr/>
            </a:pPr>
            <a:endParaRPr lang="pl-PL" altLang="pl-PL" sz="1050" dirty="0">
              <a:solidFill>
                <a:srgbClr val="FFCC99"/>
              </a:solidFill>
            </a:endParaRPr>
          </a:p>
          <a:p>
            <a:endParaRPr lang="pl-PL" dirty="0"/>
          </a:p>
        </p:txBody>
      </p:sp>
      <p:pic>
        <p:nvPicPr>
          <p:cNvPr id="4" name="Picture 14" descr="C:\Documents and Settings\ania\Moje dokumenty\Moje obrazy\Chl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6672"/>
            <a:ext cx="18669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dministrator\Moje dokumenty\Moje obrazy\Ż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15119"/>
            <a:ext cx="2923424" cy="219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28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70104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pl-PL" dirty="0">
                <a:solidFill>
                  <a:srgbClr val="FFCC99"/>
                </a:solidFill>
                <a:cs typeface="Times New Roman" charset="0"/>
              </a:rPr>
              <a:t>  </a:t>
            </a: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1800 B.C. – Mediterranean region </a:t>
            </a:r>
          </a:p>
          <a:p>
            <a:pPr algn="just">
              <a:spcBef>
                <a:spcPct val="50000"/>
              </a:spcBef>
            </a:pPr>
            <a:endParaRPr lang="pl-PL" altLang="pl-PL" dirty="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5800" y="36576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</a:rPr>
              <a:t>1300 </a:t>
            </a: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B.C. </a:t>
            </a:r>
            <a:r>
              <a:rPr lang="pl-PL" altLang="pl-PL" sz="2400" dirty="0">
                <a:solidFill>
                  <a:srgbClr val="FFCC99"/>
                </a:solidFill>
              </a:rPr>
              <a:t>(?) – </a:t>
            </a:r>
            <a:r>
              <a:rPr lang="pl-PL" altLang="pl-PL" sz="2400" dirty="0" err="1">
                <a:solidFill>
                  <a:srgbClr val="FFCC99"/>
                </a:solidFill>
              </a:rPr>
              <a:t>Jewish</a:t>
            </a:r>
            <a:r>
              <a:rPr lang="pl-PL" altLang="pl-PL" sz="2400" dirty="0">
                <a:solidFill>
                  <a:srgbClr val="FFCC99"/>
                </a:solidFill>
              </a:rPr>
              <a:t> exodus from </a:t>
            </a:r>
            <a:r>
              <a:rPr lang="pl-PL" altLang="pl-PL" sz="2400" dirty="0" err="1">
                <a:solidFill>
                  <a:srgbClr val="FFCC99"/>
                </a:solidFill>
              </a:rPr>
              <a:t>Egypt</a:t>
            </a:r>
            <a:endParaRPr lang="pl-PL" altLang="pl-PL" sz="2400" dirty="0">
              <a:solidFill>
                <a:srgbClr val="FFCC99"/>
              </a:solidFill>
            </a:endParaRPr>
          </a:p>
        </p:txBody>
      </p:sp>
      <p:pic>
        <p:nvPicPr>
          <p:cNvPr id="46084" name="Picture 4" descr="C:\Documents and Settings\ania\Moje dokumenty\Moje obrazy\Chleb\old traditio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20351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Documents and Settings\ania\Moje dokumenty\Moje obrazy\Chleb\greek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2514600" cy="19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C:\Documents and Settings\ania\Moje dokumenty\Moje obrazy\Chleb\exodus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3400"/>
            <a:ext cx="4343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6248400" y="3352800"/>
            <a:ext cx="1981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6248400" y="3276600"/>
            <a:ext cx="1981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8229600" y="304800"/>
            <a:ext cx="0" cy="304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618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800 B.C. – </a:t>
            </a:r>
            <a:r>
              <a:rPr lang="pl-PL" altLang="pl-PL" sz="2400" dirty="0" err="1">
                <a:solidFill>
                  <a:srgbClr val="FFCC99"/>
                </a:solidFill>
              </a:rPr>
              <a:t>N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orth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&amp; Central Europe 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038600" y="54102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100 B.C. –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worldwide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</a:p>
        </p:txBody>
      </p:sp>
      <p:pic>
        <p:nvPicPr>
          <p:cNvPr id="50181" name="Picture 5" descr="C:\Documents and Settings\ania\Moje dokumenty\Moje obrazy\Chleb\bronz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3276600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C:\Documents and Settings\ania\Moje dokumenty\Moje obrazy\Chleb\glob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24796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C:\Documents and Settings\ania\Moje dokumenty\Moje obrazy\Chleb\ov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4286250" cy="22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52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middle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of 19th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cent</a:t>
            </a:r>
            <a:r>
              <a:rPr lang="pl-PL" altLang="pl-PL" sz="2400" dirty="0" err="1">
                <a:solidFill>
                  <a:srgbClr val="FFCC99"/>
                </a:solidFill>
              </a:rPr>
              <a:t>ury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–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baker’s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yeast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</a:p>
        </p:txBody>
      </p:sp>
      <p:pic>
        <p:nvPicPr>
          <p:cNvPr id="6" name="Picture 7" descr="Znalezione obrazy dla zapytania bakers yeas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773238"/>
            <a:ext cx="43910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681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81000" y="685800"/>
            <a:ext cx="8763000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GB" altLang="pl-PL" sz="2800" u="sng" dirty="0">
                <a:solidFill>
                  <a:srgbClr val="FFCC99"/>
                </a:solidFill>
                <a:cs typeface="Times New Roman" charset="0"/>
              </a:rPr>
              <a:t>Traditional rye sourdough </a:t>
            </a:r>
            <a:r>
              <a:rPr lang="en-GB" altLang="pl-PL" sz="2800" u="sng" dirty="0" smtClean="0">
                <a:solidFill>
                  <a:srgbClr val="FFCC99"/>
                </a:solidFill>
                <a:cs typeface="Times New Roman" charset="0"/>
              </a:rPr>
              <a:t>fermentation</a:t>
            </a:r>
            <a:endParaRPr lang="pl-PL" altLang="pl-PL" sz="2800" u="sng" dirty="0">
              <a:solidFill>
                <a:srgbClr val="FFCC99"/>
              </a:solidFill>
            </a:endParaRPr>
          </a:p>
          <a:p>
            <a:pPr algn="just" eaLnBrk="0" hangingPunct="0"/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algn="just" eaLnBrk="0" hangingPunct="0"/>
            <a:r>
              <a:rPr lang="en-GB" altLang="pl-PL" sz="2000" b="1" dirty="0">
                <a:solidFill>
                  <a:srgbClr val="FFCC99"/>
                </a:solidFill>
                <a:cs typeface="Times New Roman" charset="0"/>
              </a:rPr>
              <a:t>1</a:t>
            </a:r>
            <a:r>
              <a:rPr lang="en-GB" altLang="pl-PL" sz="2000" b="1" baseline="30000" dirty="0">
                <a:solidFill>
                  <a:srgbClr val="FFCC99"/>
                </a:solidFill>
                <a:cs typeface="Times New Roman" charset="0"/>
              </a:rPr>
              <a:t>st</a:t>
            </a:r>
            <a:r>
              <a:rPr lang="en-GB" altLang="pl-PL" sz="2000" b="1" dirty="0">
                <a:solidFill>
                  <a:srgbClr val="FFCC99"/>
                </a:solidFill>
                <a:cs typeface="Times New Roman" charset="0"/>
              </a:rPr>
              <a:t> stage – initial sour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  (48-72 h)</a:t>
            </a:r>
            <a:endParaRPr lang="pl-PL" altLang="pl-PL" sz="1200" dirty="0">
              <a:solidFill>
                <a:srgbClr val="FFCC99"/>
              </a:solidFill>
              <a:cs typeface="Times New Roman" charset="0"/>
            </a:endParaRPr>
          </a:p>
          <a:p>
            <a:pPr eaLnBrk="0" hangingPunct="0"/>
            <a:r>
              <a:rPr lang="pl-PL" altLang="pl-PL" sz="2000" dirty="0">
                <a:solidFill>
                  <a:srgbClr val="FFCC99"/>
                </a:solidFill>
              </a:rPr>
              <a:t>    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enhanced growth of existing microflora; inhibition in growth of spoilage bacteria </a:t>
            </a:r>
            <a:endParaRPr lang="pl-PL" altLang="pl-PL" sz="1200" dirty="0">
              <a:solidFill>
                <a:srgbClr val="FFCC99"/>
              </a:solidFill>
              <a:cs typeface="Times New Roman" charset="0"/>
            </a:endParaRPr>
          </a:p>
          <a:p>
            <a:pPr eaLnBrk="0" hangingPunct="0"/>
            <a:r>
              <a:rPr lang="pl-PL" altLang="pl-PL" sz="2000" dirty="0">
                <a:solidFill>
                  <a:srgbClr val="FFCC99"/>
                </a:solidFill>
              </a:rPr>
              <a:t>    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(soft dough  - flour to water ratio 1 : 1, temperature 22-24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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C); 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eaLnBrk="0" hangingPunct="0"/>
            <a:endParaRPr lang="pl-PL" altLang="pl-PL" sz="1200" dirty="0">
              <a:solidFill>
                <a:srgbClr val="FFCC99"/>
              </a:solidFill>
              <a:sym typeface="Symbol" pitchFamily="18" charset="2"/>
            </a:endParaRPr>
          </a:p>
          <a:p>
            <a:pPr algn="just" eaLnBrk="0" hangingPunct="0"/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2</a:t>
            </a:r>
            <a:r>
              <a:rPr lang="en-GB" altLang="pl-PL" sz="2000" b="1" baseline="30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nd</a:t>
            </a:r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stage – fresh sour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 (4-6 h)</a:t>
            </a:r>
            <a:endParaRPr lang="pl-PL" altLang="pl-PL" sz="12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  <a:p>
            <a:pPr algn="just" eaLnBrk="0" hangingPunct="0"/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   growth of yeast (soft dough, temperature 24-26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C);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 eaLnBrk="0" hangingPunct="0"/>
            <a:endParaRPr lang="pl-PL" altLang="pl-PL" sz="1200" dirty="0">
              <a:solidFill>
                <a:srgbClr val="FFCC99"/>
              </a:solidFill>
              <a:sym typeface="Symbol" pitchFamily="18" charset="2"/>
            </a:endParaRPr>
          </a:p>
          <a:p>
            <a:pPr algn="just" eaLnBrk="0" hangingPunct="0"/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3</a:t>
            </a:r>
            <a:r>
              <a:rPr lang="en-GB" altLang="pl-PL" sz="2000" b="1" baseline="30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rd</a:t>
            </a:r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stage – basic sour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 (6 h)</a:t>
            </a:r>
            <a:endParaRPr lang="pl-PL" altLang="pl-PL" sz="12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  <a:p>
            <a:pPr algn="just" eaLnBrk="0" hangingPunct="0"/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  growth of LAB  (dense dough, temperature 26-29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C);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 eaLnBrk="0" hangingPunct="0"/>
            <a:endParaRPr lang="pl-PL" altLang="pl-PL" sz="1200" dirty="0">
              <a:solidFill>
                <a:srgbClr val="FFCC99"/>
              </a:solidFill>
              <a:sym typeface="Symbol" pitchFamily="18" charset="2"/>
            </a:endParaRPr>
          </a:p>
          <a:p>
            <a:pPr algn="just" eaLnBrk="0" hangingPunct="0"/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</a:t>
            </a:r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4</a:t>
            </a:r>
            <a:r>
              <a:rPr lang="en-GB" altLang="pl-PL" sz="2000" b="1" baseline="30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th</a:t>
            </a:r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stage – full sour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 (3 h)</a:t>
            </a:r>
            <a:endParaRPr lang="pl-PL" altLang="pl-PL" sz="12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  <a:p>
            <a:pPr algn="just" eaLnBrk="0" hangingPunct="0"/>
            <a:r>
              <a:rPr lang="pl-PL" altLang="pl-PL" sz="2000" dirty="0">
                <a:solidFill>
                  <a:srgbClr val="FFCC99"/>
                </a:solidFill>
                <a:sym typeface="Symbol" pitchFamily="18" charset="2"/>
              </a:rPr>
              <a:t>    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intensive growth of LAB and yeast (soft dough, temperature 27-30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C);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 eaLnBrk="0" hangingPunct="0"/>
            <a:endParaRPr lang="pl-PL" altLang="pl-PL" sz="1200" dirty="0">
              <a:solidFill>
                <a:srgbClr val="FFCC99"/>
              </a:solidFill>
              <a:sym typeface="Symbol" pitchFamily="18" charset="2"/>
            </a:endParaRPr>
          </a:p>
          <a:p>
            <a:pPr algn="just" eaLnBrk="0" hangingPunct="0"/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5</a:t>
            </a:r>
            <a:r>
              <a:rPr lang="en-GB" altLang="pl-PL" sz="2000" b="1" baseline="30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th</a:t>
            </a:r>
            <a:r>
              <a:rPr lang="en-GB" altLang="pl-PL" sz="2000" b="1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stage – dough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  (20 min)</a:t>
            </a:r>
            <a:endParaRPr lang="pl-PL" altLang="pl-PL" sz="12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  <a:p>
            <a:pPr eaLnBrk="0" hangingPunct="0"/>
            <a:r>
              <a:rPr lang="pl-PL" altLang="pl-PL" sz="2000" dirty="0">
                <a:solidFill>
                  <a:srgbClr val="FFCC99"/>
                </a:solidFill>
                <a:sym typeface="Symbol" pitchFamily="18" charset="2"/>
              </a:rPr>
              <a:t>    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final stage, containing all ingredients according to the recipe </a:t>
            </a:r>
            <a:endParaRPr lang="pl-PL" altLang="pl-PL" sz="12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  <a:p>
            <a:pPr eaLnBrk="0" hangingPunct="0"/>
            <a:r>
              <a:rPr lang="pl-PL" altLang="pl-PL" sz="2000" dirty="0">
                <a:solidFill>
                  <a:srgbClr val="FFCC99"/>
                </a:solidFill>
                <a:sym typeface="Symbol" pitchFamily="18" charset="2"/>
              </a:rPr>
              <a:t>    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  <a:sym typeface="Symbol" pitchFamily="18" charset="2"/>
              </a:rPr>
              <a:t>(consistency proper for shaping and proofing, temperature 30-32</a:t>
            </a:r>
            <a:r>
              <a:rPr lang="en-GB" altLang="pl-PL" sz="2000" dirty="0">
                <a:solidFill>
                  <a:srgbClr val="FFCC99"/>
                </a:solidFill>
                <a:cs typeface="Times New Roman" charset="0"/>
              </a:rPr>
              <a:t>C).</a:t>
            </a:r>
            <a:endParaRPr lang="pl-PL" altLang="pl-PL" sz="12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  <a:p>
            <a:pPr eaLnBrk="0" hangingPunct="0"/>
            <a:endParaRPr lang="pl-PL" altLang="pl-PL" sz="2000" dirty="0">
              <a:solidFill>
                <a:srgbClr val="FFCC99"/>
              </a:solidFill>
              <a:cs typeface="Times New Roman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594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ania\Moje dokumenty\Moje obrazy\Chleb\liomark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70973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323528" y="485441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Bakery</a:t>
            </a:r>
            <a:r>
              <a:rPr lang="pl-PL" altLang="pl-PL" sz="2800" u="sng" dirty="0">
                <a:solidFill>
                  <a:srgbClr val="FFCC99"/>
                </a:solidFill>
              </a:rPr>
              <a:t> starter </a:t>
            </a:r>
            <a:r>
              <a:rPr lang="pl-PL" altLang="pl-PL" sz="2800" u="sng" dirty="0" err="1">
                <a:solidFill>
                  <a:srgbClr val="FFCC99"/>
                </a:solidFill>
              </a:rPr>
              <a:t>cultures</a:t>
            </a:r>
            <a:endParaRPr lang="pl-PL" altLang="pl-PL" sz="2800" u="sng" dirty="0">
              <a:solidFill>
                <a:srgbClr val="FFCC99"/>
              </a:solidFill>
            </a:endParaRPr>
          </a:p>
        </p:txBody>
      </p:sp>
      <p:pic>
        <p:nvPicPr>
          <p:cNvPr id="113668" name="Picture 4" descr="C:\Documents and Settings\ania\Moje dokumenty\Moje obrazy\Chleb\starter cultur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2133600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1295400" y="83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6400800" y="-7024688"/>
            <a:ext cx="0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2971800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0" y="-1573213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pic>
        <p:nvPicPr>
          <p:cNvPr id="113674" name="Picture 10" descr="C:\Documents and Settings\ania\Moje dokumenty\Moje obrazy\Chleb\starter culture7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1981200" cy="185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5" name="Picture 11" descr="C:\Documents and Settings\ania\Moje dokumenty\Moje obrazy\Chleb\starter culture5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12795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6" name="Picture 12" descr="C:\Documents and Settings\ania\Moje dokumenty\Moje obrazy\Chleb\starter culture4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190500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5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altLang="pl-PL" sz="2800" u="sng" dirty="0">
                <a:solidFill>
                  <a:srgbClr val="FFCC99"/>
                </a:solidFill>
                <a:latin typeface="+mn-lt"/>
              </a:rPr>
              <a:t>Role of  bakery starter culture</a:t>
            </a:r>
            <a:endParaRPr lang="pl-PL" altLang="pl-PL" sz="2800" dirty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288" y="1341438"/>
            <a:ext cx="8305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initiation of the fermentation process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obtaining the desired baking parameters of the dough due to the </a:t>
            </a:r>
            <a:r>
              <a:rPr lang="pl-PL" altLang="pl-PL" sz="2000" dirty="0" smtClean="0">
                <a:solidFill>
                  <a:srgbClr val="FFCC99"/>
                </a:solidFill>
                <a:latin typeface="+mn-lt"/>
              </a:rPr>
              <a:t>  </a:t>
            </a:r>
            <a:br>
              <a:rPr lang="pl-PL" altLang="pl-PL" sz="2000" dirty="0" smtClean="0">
                <a:solidFill>
                  <a:srgbClr val="FFCC99"/>
                </a:solidFill>
                <a:latin typeface="+mn-lt"/>
              </a:rPr>
            </a:br>
            <a:r>
              <a:rPr lang="pl-PL" altLang="pl-PL" sz="2000" dirty="0" smtClean="0">
                <a:solidFill>
                  <a:srgbClr val="FFCC99"/>
                </a:solidFill>
                <a:latin typeface="+mn-lt"/>
              </a:rPr>
              <a:t>   </a:t>
            </a:r>
            <a:r>
              <a:rPr lang="en-GB" altLang="pl-PL" sz="2000" dirty="0" smtClean="0">
                <a:solidFill>
                  <a:srgbClr val="FFCC99"/>
                </a:solidFill>
                <a:latin typeface="+mn-lt"/>
              </a:rPr>
              <a:t>biochemical changes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in fermented flour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stability of the fermentation process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shortening and simplifying sourdough production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obtaining the unique and very attractive taste and flavour of the bread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bread of high nutritional value 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reduction  or elimination of artificial improvers and preservatives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repeatability of bread quality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endParaRPr lang="en-GB" altLang="pl-PL" sz="800" dirty="0">
              <a:solidFill>
                <a:srgbClr val="FFCC99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  <a:latin typeface="+mn-lt"/>
              </a:rPr>
              <a:t> </a:t>
            </a:r>
            <a:r>
              <a:rPr lang="en-GB" altLang="pl-PL" sz="2000" dirty="0">
                <a:solidFill>
                  <a:srgbClr val="FFCC99"/>
                </a:solidFill>
                <a:latin typeface="+mn-lt"/>
              </a:rPr>
              <a:t>prolonged shelf life of sourdough bread</a:t>
            </a:r>
            <a:endParaRPr lang="pl-PL" altLang="pl-PL" sz="2000" dirty="0">
              <a:solidFill>
                <a:srgbClr val="FFCC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0430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Znalezione obrazy dla zapytania bread variet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36649"/>
            <a:ext cx="4529534" cy="339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46869" y="330595"/>
            <a:ext cx="502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Diversity</a:t>
            </a:r>
            <a:r>
              <a:rPr lang="pl-PL" altLang="pl-PL" sz="2800" u="sng" dirty="0">
                <a:solidFill>
                  <a:srgbClr val="FFCC99"/>
                </a:solidFill>
              </a:rPr>
              <a:t> of </a:t>
            </a:r>
            <a:r>
              <a:rPr lang="pl-PL" altLang="pl-PL" sz="2800" u="sng" dirty="0" err="1">
                <a:solidFill>
                  <a:srgbClr val="FFCC99"/>
                </a:solidFill>
              </a:rPr>
              <a:t>sourdough</a:t>
            </a:r>
            <a:r>
              <a:rPr lang="pl-PL" altLang="pl-PL" sz="2800" u="sng" dirty="0">
                <a:solidFill>
                  <a:srgbClr val="FFCC99"/>
                </a:solidFill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</a:rPr>
              <a:t>bread</a:t>
            </a:r>
            <a:endParaRPr lang="pl-PL" altLang="pl-PL" sz="2800" u="sng" dirty="0">
              <a:solidFill>
                <a:srgbClr val="FFCC99"/>
              </a:solidFill>
            </a:endParaRPr>
          </a:p>
        </p:txBody>
      </p:sp>
      <p:pic>
        <p:nvPicPr>
          <p:cNvPr id="77830" name="Picture 6" descr="C:\Documents and Settings\ania\Moje dokumenty\Moje obrazy\Chleb\bagietka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3132138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C:\Documents and Settings\ania\Moje dokumenty\Moje obrazy\Chleb\ciabatta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4685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48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323528" y="476672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pl-PL" sz="2800" u="sng" dirty="0">
                <a:solidFill>
                  <a:srgbClr val="FFCC99"/>
                </a:solidFill>
              </a:rPr>
              <a:t>Health benefits of sourdough bread</a:t>
            </a:r>
            <a:r>
              <a:rPr lang="pl-PL" altLang="pl-PL" sz="2800" dirty="0"/>
              <a:t> </a:t>
            </a: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533400" y="1340768"/>
            <a:ext cx="861060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u="sng" dirty="0">
                <a:solidFill>
                  <a:srgbClr val="FFCC99"/>
                </a:solidFill>
              </a:rPr>
              <a:t>degradation of mycotoxins present in </a:t>
            </a:r>
            <a:r>
              <a:rPr lang="en-GB" altLang="pl-PL" sz="2000" u="sng" dirty="0" smtClean="0">
                <a:solidFill>
                  <a:srgbClr val="FFCC99"/>
                </a:solidFill>
              </a:rPr>
              <a:t>flour</a:t>
            </a:r>
            <a:endParaRPr lang="pl-PL" altLang="pl-PL" sz="2000" u="sng" dirty="0" smtClean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endParaRPr lang="pl-PL" altLang="pl-PL" sz="2000" dirty="0" smtClean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 smtClean="0">
                <a:solidFill>
                  <a:srgbClr val="FFCC99"/>
                </a:solidFill>
              </a:rPr>
              <a:t> </a:t>
            </a:r>
            <a:r>
              <a:rPr lang="en-GB" altLang="pl-PL" sz="2000" dirty="0" smtClean="0">
                <a:solidFill>
                  <a:srgbClr val="FFCC99"/>
                </a:solidFill>
              </a:rPr>
              <a:t>initiation </a:t>
            </a:r>
            <a:r>
              <a:rPr lang="en-GB" altLang="pl-PL" sz="2000" dirty="0">
                <a:solidFill>
                  <a:srgbClr val="FFCC99"/>
                </a:solidFill>
              </a:rPr>
              <a:t>of numerous physiological processes to promote digestion</a:t>
            </a:r>
            <a:endParaRPr lang="pl-PL" altLang="pl-PL" sz="2000" dirty="0">
              <a:solidFill>
                <a:srgbClr val="FFCC99"/>
              </a:solidFill>
            </a:endParaRPr>
          </a:p>
          <a:p>
            <a:endParaRPr lang="en-GB" altLang="pl-PL" sz="800" dirty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increased digestibility by enzymatic processes performed during fermentation</a:t>
            </a:r>
            <a:endParaRPr lang="pl-PL" altLang="pl-PL" sz="2000" dirty="0">
              <a:solidFill>
                <a:srgbClr val="FFCC99"/>
              </a:solidFill>
            </a:endParaRPr>
          </a:p>
          <a:p>
            <a:r>
              <a:rPr lang="en-GB" altLang="pl-PL" sz="800" dirty="0">
                <a:solidFill>
                  <a:srgbClr val="FFCC99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satiety is achieved faster (low glycaemic index)</a:t>
            </a:r>
            <a:endParaRPr lang="pl-PL" altLang="pl-PL" sz="2000" dirty="0">
              <a:solidFill>
                <a:srgbClr val="FFCC99"/>
              </a:solidFill>
            </a:endParaRPr>
          </a:p>
          <a:p>
            <a:endParaRPr lang="en-GB" altLang="pl-PL" sz="800" dirty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 err="1">
                <a:solidFill>
                  <a:srgbClr val="FFCC99"/>
                </a:solidFill>
              </a:rPr>
              <a:t>ensurance</a:t>
            </a:r>
            <a:r>
              <a:rPr lang="en-GB" altLang="pl-PL" sz="2000" dirty="0">
                <a:solidFill>
                  <a:srgbClr val="FFCC99"/>
                </a:solidFill>
              </a:rPr>
              <a:t> of the proper course of digestion and excretion (lactic acid)</a:t>
            </a:r>
            <a:endParaRPr lang="pl-PL" altLang="pl-PL" sz="2000" dirty="0">
              <a:solidFill>
                <a:srgbClr val="FFCC99"/>
              </a:solidFill>
            </a:endParaRPr>
          </a:p>
          <a:p>
            <a:endParaRPr lang="en-GB" altLang="pl-PL" sz="800" dirty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lowered </a:t>
            </a:r>
            <a:r>
              <a:rPr lang="en-GB" altLang="pl-PL" sz="2000" dirty="0" err="1">
                <a:solidFill>
                  <a:srgbClr val="FFCC99"/>
                </a:solidFill>
              </a:rPr>
              <a:t>immunoreactivity</a:t>
            </a:r>
            <a:endParaRPr lang="pl-PL" altLang="pl-PL" sz="2000" dirty="0">
              <a:solidFill>
                <a:srgbClr val="FFCC99"/>
              </a:solidFill>
            </a:endParaRPr>
          </a:p>
          <a:p>
            <a:endParaRPr lang="en-GB" altLang="pl-PL" sz="800" dirty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preservation of bioactive labile compounds </a:t>
            </a:r>
          </a:p>
          <a:p>
            <a:r>
              <a:rPr lang="pl-PL" altLang="pl-PL" sz="2000" dirty="0">
                <a:solidFill>
                  <a:srgbClr val="FFCC99"/>
                </a:solidFill>
              </a:rPr>
              <a:t>	</a:t>
            </a:r>
            <a:r>
              <a:rPr lang="en-GB" altLang="pl-PL" sz="2000" dirty="0">
                <a:solidFill>
                  <a:srgbClr val="FFCC99"/>
                </a:solidFill>
              </a:rPr>
              <a:t>(vitamins, plant sterols or </a:t>
            </a:r>
            <a:r>
              <a:rPr lang="pl-PL" altLang="pl-PL" sz="2000" dirty="0">
                <a:solidFill>
                  <a:srgbClr val="FFCC99"/>
                </a:solidFill>
                <a:sym typeface="Symbol" pitchFamily="18" charset="2"/>
              </a:rPr>
              <a:t></a:t>
            </a:r>
            <a:r>
              <a:rPr lang="en-GB" altLang="pl-PL" sz="2000" dirty="0">
                <a:solidFill>
                  <a:srgbClr val="FFCC99"/>
                </a:solidFill>
              </a:rPr>
              <a:t>-</a:t>
            </a:r>
            <a:r>
              <a:rPr lang="en-GB" altLang="pl-PL" sz="2000" dirty="0" err="1">
                <a:solidFill>
                  <a:srgbClr val="FFCC99"/>
                </a:solidFill>
              </a:rPr>
              <a:t>glucan</a:t>
            </a:r>
            <a:r>
              <a:rPr lang="en-GB" altLang="pl-PL" sz="2000" dirty="0">
                <a:solidFill>
                  <a:srgbClr val="FFCC99"/>
                </a:solidFill>
              </a:rPr>
              <a:t>) </a:t>
            </a:r>
            <a:endParaRPr lang="pl-PL" altLang="pl-PL" sz="2000" dirty="0">
              <a:solidFill>
                <a:srgbClr val="FFCC99"/>
              </a:solidFill>
            </a:endParaRPr>
          </a:p>
          <a:p>
            <a:endParaRPr lang="en-GB" altLang="pl-PL" sz="800" dirty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elimination of some </a:t>
            </a:r>
            <a:r>
              <a:rPr lang="en-GB" altLang="pl-PL" sz="2000" dirty="0" err="1">
                <a:solidFill>
                  <a:srgbClr val="FFCC99"/>
                </a:solidFill>
              </a:rPr>
              <a:t>antinutrients</a:t>
            </a:r>
            <a:r>
              <a:rPr lang="en-GB" altLang="pl-PL" sz="2000" dirty="0">
                <a:solidFill>
                  <a:srgbClr val="FFCC99"/>
                </a:solidFill>
              </a:rPr>
              <a:t> </a:t>
            </a:r>
          </a:p>
          <a:p>
            <a:r>
              <a:rPr lang="pl-PL" altLang="pl-PL" sz="2000" dirty="0">
                <a:solidFill>
                  <a:srgbClr val="FFCC99"/>
                </a:solidFill>
              </a:rPr>
              <a:t>	</a:t>
            </a:r>
            <a:r>
              <a:rPr lang="en-GB" altLang="pl-PL" sz="2000" dirty="0">
                <a:solidFill>
                  <a:srgbClr val="FFCC99"/>
                </a:solidFill>
              </a:rPr>
              <a:t>(</a:t>
            </a:r>
            <a:r>
              <a:rPr lang="en-GB" altLang="pl-PL" sz="2000" dirty="0" err="1">
                <a:solidFill>
                  <a:srgbClr val="FFCC99"/>
                </a:solidFill>
              </a:rPr>
              <a:t>phytic</a:t>
            </a:r>
            <a:r>
              <a:rPr lang="en-GB" altLang="pl-PL" sz="2000" dirty="0">
                <a:solidFill>
                  <a:srgbClr val="FFCC99"/>
                </a:solidFill>
              </a:rPr>
              <a:t> acid and its derivatives) </a:t>
            </a:r>
            <a:endParaRPr lang="pl-PL" altLang="pl-PL" sz="2000" dirty="0">
              <a:solidFill>
                <a:srgbClr val="FFCC99"/>
              </a:solidFill>
            </a:endParaRPr>
          </a:p>
          <a:p>
            <a:endParaRPr lang="en-GB" altLang="pl-PL" sz="800" dirty="0">
              <a:solidFill>
                <a:srgbClr val="FFCC99"/>
              </a:solidFill>
            </a:endParaRPr>
          </a:p>
          <a:p>
            <a:pPr>
              <a:buFontTx/>
              <a:buChar char="•"/>
            </a:pPr>
            <a:r>
              <a:rPr lang="pl-PL" altLang="pl-PL" sz="2000" dirty="0" smtClean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lower</a:t>
            </a:r>
            <a:r>
              <a:rPr lang="pl-PL" altLang="pl-PL" sz="2000" dirty="0" err="1">
                <a:solidFill>
                  <a:srgbClr val="FFCC99"/>
                </a:solidFill>
              </a:rPr>
              <a:t>ed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>
                <a:solidFill>
                  <a:srgbClr val="FFCC99"/>
                </a:solidFill>
              </a:rPr>
              <a:t>serum triglyceride and cholesterol levels,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en-GB" altLang="pl-PL" sz="2000" dirty="0" err="1">
                <a:solidFill>
                  <a:srgbClr val="FFCC99"/>
                </a:solidFill>
              </a:rPr>
              <a:t>improv</a:t>
            </a:r>
            <a:r>
              <a:rPr lang="pl-PL" altLang="pl-PL" sz="2000" dirty="0" err="1">
                <a:solidFill>
                  <a:srgbClr val="FFCC99"/>
                </a:solidFill>
              </a:rPr>
              <a:t>ed</a:t>
            </a:r>
            <a:r>
              <a:rPr lang="en-GB" altLang="pl-PL" sz="2000" dirty="0">
                <a:solidFill>
                  <a:srgbClr val="FFCC99"/>
                </a:solidFill>
              </a:rPr>
              <a:t> ratio between</a:t>
            </a:r>
            <a:r>
              <a:rPr lang="pl-PL" altLang="pl-PL" sz="2000" dirty="0">
                <a:solidFill>
                  <a:srgbClr val="FFCC99"/>
                </a:solidFill>
              </a:rPr>
              <a:t/>
            </a:r>
            <a:br>
              <a:rPr lang="pl-PL" altLang="pl-PL" sz="2000" dirty="0">
                <a:solidFill>
                  <a:srgbClr val="FFCC99"/>
                </a:solidFill>
              </a:rPr>
            </a:br>
            <a:r>
              <a:rPr lang="pl-PL" altLang="pl-PL" sz="2000" dirty="0">
                <a:solidFill>
                  <a:srgbClr val="FFCC99"/>
                </a:solidFill>
              </a:rPr>
              <a:t>  </a:t>
            </a:r>
            <a:r>
              <a:rPr lang="pl-PL" altLang="pl-PL" sz="2000" dirty="0" smtClean="0">
                <a:solidFill>
                  <a:srgbClr val="FFCC99"/>
                </a:solidFill>
              </a:rPr>
              <a:t> </a:t>
            </a:r>
            <a:r>
              <a:rPr lang="en-GB" altLang="pl-PL" sz="2000" dirty="0" smtClean="0">
                <a:solidFill>
                  <a:srgbClr val="FFCC99"/>
                </a:solidFill>
              </a:rPr>
              <a:t>HDL </a:t>
            </a:r>
            <a:r>
              <a:rPr lang="en-GB" altLang="pl-PL" sz="2000" dirty="0">
                <a:solidFill>
                  <a:srgbClr val="FFCC99"/>
                </a:solidFill>
              </a:rPr>
              <a:t>and LDL fractions</a:t>
            </a:r>
            <a:endParaRPr lang="pl-PL" altLang="pl-PL" sz="20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18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683568" y="1556792"/>
            <a:ext cx="76962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Modern sourdough technology </a:t>
            </a:r>
            <a:r>
              <a:rPr lang="en-GB" altLang="pl-PL" sz="2400" dirty="0" smtClean="0">
                <a:solidFill>
                  <a:srgbClr val="FFCC99"/>
                </a:solidFill>
                <a:cs typeface="Times New Roman" charset="0"/>
              </a:rPr>
              <a:t>combines</a:t>
            </a:r>
            <a:endParaRPr lang="pl-PL" altLang="pl-PL" sz="1200" dirty="0" smtClean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pl-PL" altLang="pl-PL" sz="1200" dirty="0" smtClean="0">
                <a:solidFill>
                  <a:srgbClr val="FFCC99"/>
                </a:solidFill>
              </a:rPr>
              <a:t/>
            </a:r>
            <a:br>
              <a:rPr lang="pl-PL" altLang="pl-PL" sz="1200" dirty="0" smtClean="0">
                <a:solidFill>
                  <a:srgbClr val="FFCC99"/>
                </a:solidFill>
              </a:rPr>
            </a:br>
            <a:r>
              <a:rPr lang="en-GB" altLang="pl-PL" sz="2400" dirty="0" smtClean="0">
                <a:solidFill>
                  <a:srgbClr val="FFCC99"/>
                </a:solidFill>
                <a:cs typeface="Times New Roman" charset="0"/>
              </a:rPr>
              <a:t>all </a:t>
            </a: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advantages of tradition and artisan production 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/>
            </a:r>
            <a:b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</a:br>
            <a:r>
              <a:rPr lang="en-GB" altLang="pl-PL" sz="2400" dirty="0" smtClean="0">
                <a:solidFill>
                  <a:srgbClr val="FFCC99"/>
                </a:solidFill>
                <a:cs typeface="Times New Roman" charset="0"/>
              </a:rPr>
              <a:t>with </a:t>
            </a:r>
            <a:r>
              <a:rPr lang="en-GB" altLang="pl-PL" sz="2400" dirty="0">
                <a:solidFill>
                  <a:srgbClr val="FFCC99"/>
                </a:solidFill>
                <a:cs typeface="Times New Roman" charset="0"/>
              </a:rPr>
              <a:t>scientific achievements </a:t>
            </a:r>
            <a:endParaRPr lang="pl-PL" altLang="pl-PL" sz="2400" dirty="0" smtClean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en-GB" altLang="pl-PL" sz="2400" dirty="0" smtClean="0">
                <a:solidFill>
                  <a:srgbClr val="FFCC99"/>
                </a:solidFill>
                <a:cs typeface="Times New Roman" charset="0"/>
              </a:rPr>
              <a:t>giving 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the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possibility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to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minimise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risk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of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mycotoxins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in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ecological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bread</a:t>
            </a:r>
            <a:r>
              <a:rPr lang="pl-PL" altLang="pl-PL" sz="2400" dirty="0" smtClean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 smtClean="0">
                <a:solidFill>
                  <a:srgbClr val="FFCC99"/>
                </a:solidFill>
                <a:cs typeface="Times New Roman" charset="0"/>
              </a:rPr>
              <a:t>production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>
              <a:spcBef>
                <a:spcPct val="50000"/>
              </a:spcBef>
            </a:pPr>
            <a:endParaRPr lang="pl-PL" altLang="pl-PL" sz="2800" dirty="0">
              <a:solidFill>
                <a:srgbClr val="FFCC99"/>
              </a:solidFill>
            </a:endParaRP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990600" y="764704"/>
            <a:ext cx="7239000" cy="5191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pl-PL" sz="2800" b="1"/>
              <a:t>C O N C L U S I O N </a:t>
            </a:r>
            <a:endParaRPr lang="pl-PL" altLang="pl-PL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080540"/>
            <a:ext cx="4083411" cy="254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01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900113" y="4437063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Thank</a:t>
            </a:r>
            <a:r>
              <a:rPr lang="pl-PL" alt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you</a:t>
            </a:r>
            <a:r>
              <a:rPr lang="pl-PL" alt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for </a:t>
            </a:r>
            <a:r>
              <a:rPr lang="pl-PL" altLang="pl-PL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attention</a:t>
            </a:r>
            <a:endParaRPr lang="pl-PL" altLang="pl-PL" sz="24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7577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398145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5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9552" y="476672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800" u="sng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Grain</a:t>
            </a:r>
            <a:r>
              <a:rPr lang="pl-PL" altLang="pl-PL" sz="2800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altLang="pl-PL" sz="2800" u="sng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structure</a:t>
            </a:r>
            <a:endParaRPr lang="pl-PL" altLang="pl-PL" sz="2800" u="sng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9459" name="Picture 3" descr="C:\Documents and Settings\Administrator\Moje dokumenty\Moje obrazy\Błonnik\Bez tytułu2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536257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33600" y="1752600"/>
            <a:ext cx="5334000" cy="4572000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</p:spTree>
    <p:extLst>
      <p:ext uri="{BB962C8B-B14F-4D97-AF65-F5344CB8AC3E}">
        <p14:creationId xmlns:p14="http://schemas.microsoft.com/office/powerpoint/2010/main" val="34248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usda-grain-guidelines-g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4958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381000" y="1143000"/>
            <a:ext cx="4495800" cy="3581400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261124" name="Picture 4" descr="Bez tytuł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2895600" y="3657600"/>
            <a:ext cx="3810000" cy="2819400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107504" y="33265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dirty="0">
                <a:solidFill>
                  <a:srgbClr val="DDDDDD"/>
                </a:solidFill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</a:rPr>
              <a:t>Nutritional</a:t>
            </a:r>
            <a:r>
              <a:rPr lang="pl-PL" altLang="pl-PL" sz="2800" u="sng" dirty="0">
                <a:solidFill>
                  <a:srgbClr val="FFCC99"/>
                </a:solidFill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</a:rPr>
              <a:t>recommendations</a:t>
            </a:r>
            <a:endParaRPr lang="pl-PL" altLang="pl-PL" sz="2800" u="sng" dirty="0">
              <a:solidFill>
                <a:srgbClr val="FFCC99"/>
              </a:solidFill>
            </a:endParaRPr>
          </a:p>
        </p:txBody>
      </p:sp>
      <p:pic>
        <p:nvPicPr>
          <p:cNvPr id="261127" name="Picture 7" descr="Bez tytułu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30337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5791200" y="1143000"/>
            <a:ext cx="3048000" cy="3886200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153400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Dietary</a:t>
            </a:r>
            <a:r>
              <a:rPr lang="pl-PL" altLang="pl-PL" sz="2800" u="sng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fibre</a:t>
            </a:r>
            <a:endParaRPr lang="pl-PL" altLang="pl-PL" sz="2800" u="sng" dirty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smtClean="0">
                <a:solidFill>
                  <a:srgbClr val="FFCC99"/>
                </a:solidFill>
              </a:rPr>
              <a:t>         </a:t>
            </a:r>
            <a:r>
              <a:rPr lang="pl-PL" altLang="pl-PL" sz="2400" dirty="0" err="1" smtClean="0">
                <a:solidFill>
                  <a:srgbClr val="FFCC99"/>
                </a:solidFill>
              </a:rPr>
              <a:t>components</a:t>
            </a:r>
            <a:r>
              <a:rPr lang="pl-PL" altLang="pl-PL" sz="2400" dirty="0" smtClean="0">
                <a:solidFill>
                  <a:srgbClr val="FFCC99"/>
                </a:solidFill>
              </a:rPr>
              <a:t> </a:t>
            </a:r>
            <a:r>
              <a:rPr lang="pl-PL" altLang="pl-PL" sz="2400" dirty="0">
                <a:solidFill>
                  <a:srgbClr val="FFCC99"/>
                </a:solidFill>
              </a:rPr>
              <a:t>of </a:t>
            </a:r>
            <a:r>
              <a:rPr lang="pl-PL" altLang="pl-PL" sz="2400" dirty="0" err="1">
                <a:solidFill>
                  <a:srgbClr val="FFCC99"/>
                </a:solidFill>
              </a:rPr>
              <a:t>plants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that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resist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human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digestive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enzymes</a:t>
            </a:r>
            <a:r>
              <a:rPr lang="pl-PL" altLang="pl-PL" sz="2400" dirty="0"/>
              <a:t> </a:t>
            </a:r>
            <a:endParaRPr lang="pl-PL" altLang="pl-PL" sz="2400" dirty="0">
              <a:solidFill>
                <a:srgbClr val="CCECFF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pl-PL" altLang="pl-PL" dirty="0">
                <a:solidFill>
                  <a:srgbClr val="CCECFF"/>
                </a:solidFill>
                <a:cs typeface="Times New Roman" charset="0"/>
              </a:rPr>
              <a:t> </a:t>
            </a:r>
          </a:p>
        </p:txBody>
      </p:sp>
      <p:pic>
        <p:nvPicPr>
          <p:cNvPr id="262147" name="Picture 3" descr="układ pokarm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533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57200" y="2001072"/>
            <a:ext cx="560689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consists</a:t>
            </a:r>
            <a:r>
              <a:rPr lang="pl-PL" altLang="pl-PL" sz="2400" dirty="0">
                <a:solidFill>
                  <a:srgbClr val="FFCC99"/>
                </a:solidFill>
              </a:rPr>
              <a:t> of non-</a:t>
            </a:r>
            <a:r>
              <a:rPr lang="pl-PL" altLang="pl-PL" sz="2400" dirty="0" err="1">
                <a:solidFill>
                  <a:srgbClr val="FFCC99"/>
                </a:solidFill>
              </a:rPr>
              <a:t>starch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polysaccharides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endParaRPr lang="pl-PL" altLang="pl-PL" sz="2400" dirty="0" smtClean="0">
              <a:solidFill>
                <a:srgbClr val="FFCC99"/>
              </a:solidFill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 err="1" smtClean="0">
                <a:solidFill>
                  <a:srgbClr val="FFCC99"/>
                </a:solidFill>
              </a:rPr>
              <a:t>arabinoxylans</a:t>
            </a:r>
            <a:r>
              <a:rPr lang="pl-PL" altLang="pl-PL" sz="2000" dirty="0">
                <a:solidFill>
                  <a:srgbClr val="FFCC99"/>
                </a:solidFill>
              </a:rPr>
              <a:t>, </a:t>
            </a:r>
            <a:r>
              <a:rPr lang="pl-PL" altLang="pl-PL" sz="2000" dirty="0" err="1">
                <a:solidFill>
                  <a:srgbClr val="FFCC99"/>
                </a:solidFill>
              </a:rPr>
              <a:t>cellulose</a:t>
            </a:r>
            <a:r>
              <a:rPr lang="pl-PL" altLang="pl-PL" sz="2000" dirty="0">
                <a:solidFill>
                  <a:srgbClr val="FFCC99"/>
                </a:solidFill>
              </a:rPr>
              <a:t>, </a:t>
            </a:r>
            <a:r>
              <a:rPr lang="pl-PL" altLang="pl-PL" sz="2000" dirty="0" err="1" smtClean="0">
                <a:solidFill>
                  <a:srgbClr val="FFCC99"/>
                </a:solidFill>
              </a:rPr>
              <a:t>resistant</a:t>
            </a:r>
            <a:r>
              <a:rPr lang="pl-PL" altLang="pl-PL" sz="2000" dirty="0" smtClean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dextrins</a:t>
            </a:r>
            <a:r>
              <a:rPr lang="pl-PL" altLang="pl-PL" sz="2000" dirty="0">
                <a:solidFill>
                  <a:srgbClr val="FFCC99"/>
                </a:solidFill>
              </a:rPr>
              <a:t>, inulin, </a:t>
            </a:r>
            <a:r>
              <a:rPr lang="pl-PL" altLang="pl-PL" sz="2000" dirty="0" err="1">
                <a:solidFill>
                  <a:srgbClr val="FFCC99"/>
                </a:solidFill>
              </a:rPr>
              <a:t>waxes</a:t>
            </a:r>
            <a:r>
              <a:rPr lang="pl-PL" altLang="pl-PL" sz="2000" dirty="0">
                <a:solidFill>
                  <a:srgbClr val="FFCC99"/>
                </a:solidFill>
              </a:rPr>
              <a:t>, </a:t>
            </a:r>
            <a:r>
              <a:rPr lang="pl-PL" altLang="pl-PL" sz="2000" dirty="0" err="1">
                <a:solidFill>
                  <a:srgbClr val="FFCC99"/>
                </a:solidFill>
              </a:rPr>
              <a:t>chitins</a:t>
            </a:r>
            <a:r>
              <a:rPr lang="pl-PL" altLang="pl-PL" sz="2000" dirty="0">
                <a:solidFill>
                  <a:srgbClr val="FFCC99"/>
                </a:solidFill>
              </a:rPr>
              <a:t>, </a:t>
            </a:r>
            <a:r>
              <a:rPr lang="pl-PL" altLang="pl-PL" sz="2000" dirty="0" err="1">
                <a:solidFill>
                  <a:srgbClr val="FFCC99"/>
                </a:solidFill>
              </a:rPr>
              <a:t>pectins</a:t>
            </a:r>
            <a:r>
              <a:rPr lang="pl-PL" altLang="pl-PL" sz="2000" dirty="0">
                <a:solidFill>
                  <a:srgbClr val="FFCC99"/>
                </a:solidFill>
              </a:rPr>
              <a:t>, beta-</a:t>
            </a:r>
            <a:r>
              <a:rPr lang="pl-PL" altLang="pl-PL" sz="2000" dirty="0" err="1">
                <a:solidFill>
                  <a:srgbClr val="FFCC99"/>
                </a:solidFill>
              </a:rPr>
              <a:t>glucans</a:t>
            </a:r>
            <a:r>
              <a:rPr lang="pl-PL" altLang="pl-PL" sz="2000" dirty="0">
                <a:solidFill>
                  <a:srgbClr val="FFCC99"/>
                </a:solidFill>
              </a:rPr>
              <a:t>, </a:t>
            </a:r>
            <a:r>
              <a:rPr lang="pl-PL" altLang="pl-PL" sz="2000" dirty="0" err="1" smtClean="0">
                <a:solidFill>
                  <a:srgbClr val="FFCC99"/>
                </a:solidFill>
              </a:rPr>
              <a:t>oligosaccharides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24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pl-PL" altLang="pl-PL" sz="2400" dirty="0">
                <a:solidFill>
                  <a:srgbClr val="FFCC99"/>
                </a:solidFill>
              </a:rPr>
              <a:t> co-</a:t>
            </a:r>
            <a:r>
              <a:rPr lang="pl-PL" altLang="pl-PL" sz="2400" dirty="0" err="1">
                <a:solidFill>
                  <a:srgbClr val="FFCC99"/>
                </a:solidFill>
              </a:rPr>
              <a:t>passengers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: </a:t>
            </a:r>
            <a:endParaRPr lang="pl-PL" altLang="pl-PL" sz="24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</a:rPr>
              <a:t>       </a:t>
            </a:r>
            <a:r>
              <a:rPr lang="pl-PL" altLang="pl-PL" sz="2000" dirty="0" smtClean="0">
                <a:solidFill>
                  <a:srgbClr val="FFCC99"/>
                </a:solidFill>
                <a:cs typeface="Times New Roman" charset="0"/>
              </a:rPr>
              <a:t>micro- 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and </a:t>
            </a:r>
            <a:r>
              <a:rPr lang="pl-PL" altLang="pl-PL" sz="2000" dirty="0" err="1" smtClean="0">
                <a:solidFill>
                  <a:srgbClr val="FFCC99"/>
                </a:solidFill>
                <a:cs typeface="Times New Roman" charset="0"/>
              </a:rPr>
              <a:t>macroelements</a:t>
            </a:r>
            <a:r>
              <a:rPr lang="pl-PL" altLang="pl-PL" sz="2000" dirty="0" smtClean="0">
                <a:solidFill>
                  <a:srgbClr val="FFCC99"/>
                </a:solidFill>
                <a:cs typeface="Times New Roman" charset="0"/>
              </a:rPr>
              <a:t>, </a:t>
            </a:r>
            <a:r>
              <a:rPr lang="pl-PL" altLang="pl-PL" sz="2000" dirty="0" err="1" smtClean="0">
                <a:solidFill>
                  <a:srgbClr val="FFCC99"/>
                </a:solidFill>
              </a:rPr>
              <a:t>v</a:t>
            </a:r>
            <a:r>
              <a:rPr lang="pl-PL" altLang="pl-PL" sz="2000" dirty="0" err="1" smtClean="0">
                <a:solidFill>
                  <a:srgbClr val="FFCC99"/>
                </a:solidFill>
                <a:cs typeface="Times New Roman" charset="0"/>
              </a:rPr>
              <a:t>itamins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,    </a:t>
            </a:r>
            <a:br>
              <a:rPr lang="pl-PL" altLang="pl-PL" sz="2000" dirty="0">
                <a:solidFill>
                  <a:srgbClr val="FFCC99"/>
                </a:solidFill>
                <a:cs typeface="Times New Roman" charset="0"/>
              </a:rPr>
            </a:b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        </a:t>
            </a:r>
            <a:r>
              <a:rPr lang="pl-PL" altLang="pl-PL" sz="2000" dirty="0" err="1" smtClean="0">
                <a:solidFill>
                  <a:srgbClr val="FFCC99"/>
                </a:solidFill>
                <a:cs typeface="Times New Roman" charset="0"/>
              </a:rPr>
              <a:t>antioxidants</a:t>
            </a:r>
            <a:r>
              <a:rPr lang="pl-PL" altLang="pl-PL" sz="2000" dirty="0" smtClean="0">
                <a:solidFill>
                  <a:srgbClr val="FFCC99"/>
                </a:solidFill>
                <a:cs typeface="Times New Roman" charset="0"/>
              </a:rPr>
              <a:t>,</a:t>
            </a:r>
            <a:r>
              <a:rPr lang="pl-PL" altLang="pl-PL" sz="2000" dirty="0" smtClean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fitohormones</a:t>
            </a:r>
            <a:r>
              <a:rPr lang="pl-PL" altLang="pl-PL" sz="2000" dirty="0">
                <a:solidFill>
                  <a:srgbClr val="CCEC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pl-PL" altLang="pl-PL" sz="2000" dirty="0"/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6248400" y="2590800"/>
            <a:ext cx="2514600" cy="3810000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96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467544" y="404664"/>
            <a:ext cx="8153400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Physiological</a:t>
            </a:r>
            <a:r>
              <a:rPr lang="pl-PL" altLang="pl-PL" sz="2800" u="sng" dirty="0">
                <a:solidFill>
                  <a:srgbClr val="FFCC99"/>
                </a:solidFill>
                <a:cs typeface="Times New Roman" charset="0"/>
              </a:rPr>
              <a:t> role of DF</a:t>
            </a:r>
            <a:endParaRPr lang="pl-PL" altLang="pl-PL" sz="2800" u="sng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800" b="1" u="sng" dirty="0">
              <a:solidFill>
                <a:srgbClr val="CCECFF"/>
              </a:solidFill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000" dirty="0" smtClean="0">
                <a:solidFill>
                  <a:srgbClr val="FFCC99"/>
                </a:solidFill>
                <a:cs typeface="Times New Roman" charset="0"/>
              </a:rPr>
              <a:t>-   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enhanced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mastication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and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saliva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secretion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</a:t>
            </a:r>
            <a:r>
              <a:rPr lang="pl-PL" altLang="pl-PL" sz="2400" dirty="0">
                <a:solidFill>
                  <a:srgbClr val="FFCC99"/>
                </a:solidFill>
              </a:rPr>
              <a:t>  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buffered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stomach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acid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   </a:t>
            </a:r>
            <a:r>
              <a:rPr lang="pl-PL" altLang="pl-PL" sz="2400" dirty="0" err="1">
                <a:solidFill>
                  <a:srgbClr val="FFCC99"/>
                </a:solidFill>
              </a:rPr>
              <a:t>increased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satiety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   </a:t>
            </a:r>
            <a:r>
              <a:rPr lang="pl-PL" altLang="pl-PL" sz="2400" dirty="0" err="1">
                <a:solidFill>
                  <a:srgbClr val="FFCC99"/>
                </a:solidFill>
              </a:rPr>
              <a:t>increased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bulk</a:t>
            </a:r>
            <a:r>
              <a:rPr lang="pl-PL" altLang="pl-PL" sz="2400" dirty="0">
                <a:solidFill>
                  <a:srgbClr val="FFCC99"/>
                </a:solidFill>
              </a:rPr>
              <a:t>, </a:t>
            </a:r>
            <a:r>
              <a:rPr lang="pl-PL" altLang="pl-PL" sz="2400" dirty="0" err="1">
                <a:solidFill>
                  <a:srgbClr val="FFCC99"/>
                </a:solidFill>
              </a:rPr>
              <a:t>softened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stool</a:t>
            </a:r>
            <a:r>
              <a:rPr lang="pl-PL" altLang="pl-PL" sz="2400" dirty="0">
                <a:solidFill>
                  <a:srgbClr val="FFCC99"/>
                </a:solidFill>
              </a:rPr>
              <a:t>  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   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enhanced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peristaltic</a:t>
            </a: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  <a:cs typeface="Times New Roman" charset="0"/>
              </a:rPr>
              <a:t>movements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  </a:t>
            </a:r>
            <a:r>
              <a:rPr lang="pl-PL" altLang="pl-PL" sz="2400" dirty="0" err="1">
                <a:solidFill>
                  <a:srgbClr val="FFCC99"/>
                </a:solidFill>
              </a:rPr>
              <a:t>increase</a:t>
            </a:r>
            <a:r>
              <a:rPr lang="pl-PL" altLang="pl-PL" sz="2400" dirty="0">
                <a:solidFill>
                  <a:srgbClr val="FFCC99"/>
                </a:solidFill>
              </a:rPr>
              <a:t> in </a:t>
            </a:r>
            <a:r>
              <a:rPr lang="pl-PL" altLang="pl-PL" sz="2400" dirty="0" err="1">
                <a:solidFill>
                  <a:srgbClr val="FFCC99"/>
                </a:solidFill>
              </a:rPr>
              <a:t>intestinal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probiotics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growth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  </a:t>
            </a:r>
            <a:r>
              <a:rPr lang="pl-PL" altLang="pl-PL" sz="2400" dirty="0" err="1">
                <a:solidFill>
                  <a:srgbClr val="FFCC99"/>
                </a:solidFill>
              </a:rPr>
              <a:t>shortened</a:t>
            </a:r>
            <a:r>
              <a:rPr lang="pl-PL" altLang="pl-PL" sz="2400" dirty="0">
                <a:solidFill>
                  <a:srgbClr val="FFCC99"/>
                </a:solidFill>
              </a:rPr>
              <a:t> transit </a:t>
            </a:r>
            <a:r>
              <a:rPr lang="pl-PL" altLang="pl-PL" sz="2400" dirty="0" err="1">
                <a:solidFill>
                  <a:srgbClr val="FFCC99"/>
                </a:solidFill>
              </a:rPr>
              <a:t>time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through</a:t>
            </a:r>
            <a:r>
              <a:rPr lang="pl-PL" altLang="pl-PL" sz="2400" dirty="0">
                <a:solidFill>
                  <a:srgbClr val="FFCC99"/>
                </a:solidFill>
              </a:rPr>
              <a:t> the </a:t>
            </a:r>
            <a:r>
              <a:rPr lang="pl-PL" altLang="pl-PL" sz="2400" dirty="0" err="1">
                <a:solidFill>
                  <a:srgbClr val="FFCC99"/>
                </a:solidFill>
              </a:rPr>
              <a:t>intestinal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r>
              <a:rPr lang="pl-PL" altLang="pl-PL" sz="2400" dirty="0" err="1">
                <a:solidFill>
                  <a:srgbClr val="FFCC99"/>
                </a:solidFill>
              </a:rPr>
              <a:t>tract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  <a:endParaRPr lang="pl-PL" altLang="pl-PL" sz="24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  <a:cs typeface="Times New Roman" charset="0"/>
            </a:endParaRPr>
          </a:p>
          <a:p>
            <a:pPr lvl="1" algn="just">
              <a:spcBef>
                <a:spcPct val="50000"/>
              </a:spcBef>
            </a:pPr>
            <a:r>
              <a:rPr lang="pl-PL" altLang="pl-PL" sz="2400" dirty="0">
                <a:solidFill>
                  <a:srgbClr val="FFCC99"/>
                </a:solidFill>
                <a:cs typeface="Times New Roman" charset="0"/>
              </a:rPr>
              <a:t>-   </a:t>
            </a:r>
            <a:r>
              <a:rPr lang="pl-PL" altLang="pl-PL" sz="2400" dirty="0" err="1">
                <a:solidFill>
                  <a:srgbClr val="FFCC99"/>
                </a:solidFill>
              </a:rPr>
              <a:t>lowered</a:t>
            </a:r>
            <a:r>
              <a:rPr lang="pl-PL" altLang="pl-PL" sz="2400" dirty="0">
                <a:solidFill>
                  <a:srgbClr val="FFCC99"/>
                </a:solidFill>
              </a:rPr>
              <a:t> cholesterol </a:t>
            </a:r>
            <a:r>
              <a:rPr lang="pl-PL" altLang="pl-PL" sz="2400" dirty="0" err="1">
                <a:solidFill>
                  <a:srgbClr val="FFCC99"/>
                </a:solidFill>
              </a:rPr>
              <a:t>levels</a:t>
            </a:r>
            <a:r>
              <a:rPr lang="pl-PL" altLang="pl-PL" sz="2400" dirty="0">
                <a:solidFill>
                  <a:srgbClr val="FFCC99"/>
                </a:solidFill>
              </a:rPr>
              <a:t> 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620713"/>
            <a:ext cx="7772400" cy="1143000"/>
          </a:xfrm>
        </p:spPr>
        <p:txBody>
          <a:bodyPr/>
          <a:lstStyle/>
          <a:p>
            <a:r>
              <a:rPr lang="pl-PL" altLang="pl-PL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9518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Glicaemic</a:t>
            </a:r>
            <a:r>
              <a:rPr lang="pl-PL" altLang="pl-PL" sz="2800" u="sng" dirty="0">
                <a:solidFill>
                  <a:srgbClr val="FFCC99"/>
                </a:solidFill>
              </a:rPr>
              <a:t> Index   (GI)</a:t>
            </a:r>
          </a:p>
        </p:txBody>
      </p:sp>
      <p:grpSp>
        <p:nvGrpSpPr>
          <p:cNvPr id="272387" name="Group 3"/>
          <p:cNvGrpSpPr>
            <a:grpSpLocks/>
          </p:cNvGrpSpPr>
          <p:nvPr/>
        </p:nvGrpSpPr>
        <p:grpSpPr bwMode="auto">
          <a:xfrm>
            <a:off x="1547813" y="2133600"/>
            <a:ext cx="6181725" cy="3471863"/>
            <a:chOff x="1386" y="1321"/>
            <a:chExt cx="3894" cy="2187"/>
          </a:xfrm>
        </p:grpSpPr>
        <p:pic>
          <p:nvPicPr>
            <p:cNvPr id="272388" name="Picture 4" descr="G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" y="1321"/>
              <a:ext cx="3894" cy="218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2389" name="Text Box 5"/>
            <p:cNvSpPr txBox="1">
              <a:spLocks noChangeArrowheads="1"/>
            </p:cNvSpPr>
            <p:nvPr/>
          </p:nvSpPr>
          <p:spPr bwMode="auto">
            <a:xfrm>
              <a:off x="2592" y="3264"/>
              <a:ext cx="182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altLang="pl-PL" sz="1600"/>
                <a:t>1 h</a:t>
              </a:r>
            </a:p>
          </p:txBody>
        </p:sp>
        <p:sp>
          <p:nvSpPr>
            <p:cNvPr id="272390" name="Text Box 6"/>
            <p:cNvSpPr txBox="1">
              <a:spLocks noChangeArrowheads="1"/>
            </p:cNvSpPr>
            <p:nvPr/>
          </p:nvSpPr>
          <p:spPr bwMode="auto">
            <a:xfrm>
              <a:off x="3408" y="3264"/>
              <a:ext cx="100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altLang="pl-PL" sz="1600"/>
                <a:t>2 h</a:t>
              </a:r>
              <a:endParaRPr lang="pl-PL" altLang="pl-PL"/>
            </a:p>
          </p:txBody>
        </p:sp>
        <p:sp>
          <p:nvSpPr>
            <p:cNvPr id="272391" name="Text Box 7"/>
            <p:cNvSpPr txBox="1">
              <a:spLocks noChangeArrowheads="1"/>
            </p:cNvSpPr>
            <p:nvPr/>
          </p:nvSpPr>
          <p:spPr bwMode="auto">
            <a:xfrm>
              <a:off x="2784" y="1728"/>
              <a:ext cx="144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altLang="pl-PL" sz="1800"/>
                <a:t>glucose</a:t>
              </a:r>
            </a:p>
          </p:txBody>
        </p:sp>
        <p:sp>
          <p:nvSpPr>
            <p:cNvPr id="272392" name="Text Box 8"/>
            <p:cNvSpPr txBox="1">
              <a:spLocks noChangeArrowheads="1"/>
            </p:cNvSpPr>
            <p:nvPr/>
          </p:nvSpPr>
          <p:spPr bwMode="auto">
            <a:xfrm>
              <a:off x="3168" y="2160"/>
              <a:ext cx="172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altLang="pl-PL" sz="1800"/>
                <a:t>wholemeal bread</a:t>
              </a:r>
            </a:p>
          </p:txBody>
        </p:sp>
        <p:sp>
          <p:nvSpPr>
            <p:cNvPr id="272393" name="Rectangle 9"/>
            <p:cNvSpPr>
              <a:spLocks noChangeArrowheads="1"/>
            </p:cNvSpPr>
            <p:nvPr/>
          </p:nvSpPr>
          <p:spPr bwMode="auto">
            <a:xfrm>
              <a:off x="1776" y="1344"/>
              <a:ext cx="153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72394" name="Rectangle 10"/>
            <p:cNvSpPr>
              <a:spLocks noChangeArrowheads="1"/>
            </p:cNvSpPr>
            <p:nvPr/>
          </p:nvSpPr>
          <p:spPr bwMode="auto">
            <a:xfrm>
              <a:off x="1392" y="1776"/>
              <a:ext cx="62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72395" name="Text Box 11"/>
          <p:cNvSpPr txBox="1">
            <a:spLocks noChangeArrowheads="1"/>
          </p:cNvSpPr>
          <p:nvPr/>
        </p:nvSpPr>
        <p:spPr bwMode="auto">
          <a:xfrm rot="-5400000">
            <a:off x="206375" y="2460625"/>
            <a:ext cx="403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600"/>
              <a:t>Glucose blood level</a:t>
            </a:r>
          </a:p>
        </p:txBody>
      </p:sp>
      <p:sp>
        <p:nvSpPr>
          <p:cNvPr id="272396" name="Rectangle 12"/>
          <p:cNvSpPr>
            <a:spLocks noChangeArrowheads="1"/>
          </p:cNvSpPr>
          <p:nvPr/>
        </p:nvSpPr>
        <p:spPr bwMode="auto">
          <a:xfrm>
            <a:off x="1547813" y="2133600"/>
            <a:ext cx="6172200" cy="3505200"/>
          </a:xfrm>
          <a:prstGeom prst="rect">
            <a:avLst/>
          </a:prstGeom>
          <a:noFill/>
          <a:ln w="38100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71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46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</a:rPr>
              <a:t>Examples</a:t>
            </a:r>
            <a:r>
              <a:rPr lang="pl-PL" altLang="pl-PL" sz="2800" u="sng" dirty="0">
                <a:solidFill>
                  <a:srgbClr val="FFCC99"/>
                </a:solidFill>
              </a:rPr>
              <a:t> of GI </a:t>
            </a:r>
            <a:r>
              <a:rPr lang="pl-PL" altLang="pl-PL" sz="2800" u="sng" dirty="0" err="1">
                <a:solidFill>
                  <a:srgbClr val="FFCC99"/>
                </a:solidFill>
              </a:rPr>
              <a:t>values</a:t>
            </a:r>
            <a:r>
              <a:rPr lang="pl-PL" altLang="pl-PL" sz="2800" u="sng" dirty="0">
                <a:solidFill>
                  <a:srgbClr val="FFCC99"/>
                </a:solidFill>
              </a:rPr>
              <a:t>: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905000" y="6096000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000">
                <a:solidFill>
                  <a:srgbClr val="FFCC99"/>
                </a:solidFill>
              </a:rPr>
              <a:t>*) WHO recommendation: food </a:t>
            </a:r>
            <a:r>
              <a:rPr lang="pl-PL" altLang="pl-PL" sz="2000">
                <a:solidFill>
                  <a:srgbClr val="FFCC99"/>
                </a:solidFill>
                <a:cs typeface="Times New Roman" charset="0"/>
              </a:rPr>
              <a:t>&lt;</a:t>
            </a:r>
            <a:r>
              <a:rPr lang="pl-PL" altLang="pl-PL" sz="2000">
                <a:solidFill>
                  <a:srgbClr val="FFCC99"/>
                </a:solidFill>
              </a:rPr>
              <a:t> 70 GI</a:t>
            </a: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827088" y="1628775"/>
            <a:ext cx="70104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glucose				100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potatos					93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boiled carrot				92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rice					72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wheat bread				70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wholemeal bread			53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rye sourdough bread 			48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>
                <a:solidFill>
                  <a:srgbClr val="FFCC99"/>
                </a:solidFill>
              </a:rPr>
              <a:t> orange juice				46</a:t>
            </a:r>
          </a:p>
        </p:txBody>
      </p:sp>
      <p:pic>
        <p:nvPicPr>
          <p:cNvPr id="273413" name="Picture 5" descr="w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57800"/>
            <a:ext cx="1447800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4" name="Rectangle 6"/>
          <p:cNvSpPr>
            <a:spLocks noChangeArrowheads="1"/>
          </p:cNvSpPr>
          <p:nvPr/>
        </p:nvSpPr>
        <p:spPr bwMode="auto">
          <a:xfrm>
            <a:off x="7239000" y="5257800"/>
            <a:ext cx="1447800" cy="12954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273415" name="Picture 7" descr="sourdough br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81200"/>
            <a:ext cx="24384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6" name="Rectangle 8"/>
          <p:cNvSpPr>
            <a:spLocks noChangeArrowheads="1"/>
          </p:cNvSpPr>
          <p:nvPr/>
        </p:nvSpPr>
        <p:spPr bwMode="auto">
          <a:xfrm>
            <a:off x="6553200" y="1981200"/>
            <a:ext cx="2438400" cy="16002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73417" name="Line 9"/>
          <p:cNvSpPr>
            <a:spLocks noChangeShapeType="1"/>
          </p:cNvSpPr>
          <p:nvPr/>
        </p:nvSpPr>
        <p:spPr bwMode="auto">
          <a:xfrm>
            <a:off x="1116013" y="4221163"/>
            <a:ext cx="4800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47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45820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Anticancer</a:t>
            </a:r>
            <a:r>
              <a:rPr lang="pl-PL" altLang="pl-PL" sz="2800" u="sng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800" u="sng" dirty="0" err="1">
                <a:solidFill>
                  <a:srgbClr val="FFCC99"/>
                </a:solidFill>
                <a:cs typeface="Times New Roman" charset="0"/>
              </a:rPr>
              <a:t>mechanism</a:t>
            </a:r>
            <a:endParaRPr lang="pl-PL" altLang="pl-PL" sz="2800" u="sng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800" u="sng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dilution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of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cancerogenous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compounds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in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stool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</a:rPr>
              <a:t>	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(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increase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in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stool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volume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)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  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shortened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time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of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cancerogens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production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by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intestinal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microflora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>
                <a:solidFill>
                  <a:srgbClr val="FFCC99"/>
                </a:solidFill>
              </a:rPr>
              <a:t>	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(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shortened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transition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time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)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CCECFF"/>
                </a:solidFill>
                <a:cs typeface="Times New Roman" charset="0"/>
              </a:rPr>
              <a:t>-   </a:t>
            </a:r>
            <a:r>
              <a:rPr lang="pl-PL" altLang="pl-PL" sz="2000" dirty="0" err="1">
                <a:solidFill>
                  <a:srgbClr val="FFCC99"/>
                </a:solidFill>
              </a:rPr>
              <a:t>shortened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contact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time</a:t>
            </a:r>
            <a:r>
              <a:rPr lang="pl-PL" altLang="pl-PL" sz="2000" dirty="0">
                <a:solidFill>
                  <a:srgbClr val="FFCC99"/>
                </a:solidFill>
              </a:rPr>
              <a:t> of </a:t>
            </a:r>
            <a:r>
              <a:rPr lang="pl-PL" altLang="pl-PL" sz="2000" dirty="0" err="1">
                <a:solidFill>
                  <a:srgbClr val="FFCC99"/>
                </a:solidFill>
              </a:rPr>
              <a:t>cancerogens</a:t>
            </a:r>
            <a:r>
              <a:rPr lang="pl-PL" altLang="pl-PL" sz="2000" dirty="0">
                <a:solidFill>
                  <a:srgbClr val="FFCC99"/>
                </a:solidFill>
              </a:rPr>
              <a:t> with gastro-</a:t>
            </a:r>
            <a:r>
              <a:rPr lang="pl-PL" altLang="pl-PL" sz="2000" dirty="0" err="1">
                <a:solidFill>
                  <a:srgbClr val="FFCC99"/>
                </a:solidFill>
              </a:rPr>
              <a:t>intestinal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mucosa</a:t>
            </a:r>
            <a:endParaRPr lang="pl-PL" altLang="pl-PL" sz="20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CCECFF"/>
                </a:solidFill>
              </a:rPr>
              <a:t>	</a:t>
            </a:r>
            <a:r>
              <a:rPr lang="pl-PL" altLang="pl-PL" sz="2000" dirty="0">
                <a:solidFill>
                  <a:srgbClr val="FFCC99"/>
                </a:solidFill>
              </a:rPr>
              <a:t>(</a:t>
            </a:r>
            <a:r>
              <a:rPr lang="pl-PL" altLang="pl-PL" sz="2000" dirty="0" err="1">
                <a:solidFill>
                  <a:srgbClr val="FFCC99"/>
                </a:solidFill>
              </a:rPr>
              <a:t>shortened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transition</a:t>
            </a:r>
            <a:r>
              <a:rPr lang="pl-PL" altLang="pl-PL" sz="2000" dirty="0">
                <a:solidFill>
                  <a:srgbClr val="FFCC99"/>
                </a:solidFill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</a:rPr>
              <a:t>time</a:t>
            </a:r>
            <a:r>
              <a:rPr lang="pl-PL" altLang="pl-PL" sz="2000" dirty="0">
                <a:solidFill>
                  <a:srgbClr val="FFCC99"/>
                </a:solidFill>
              </a:rPr>
              <a:t>)</a:t>
            </a:r>
          </a:p>
          <a:p>
            <a:pPr algn="just">
              <a:spcBef>
                <a:spcPct val="50000"/>
              </a:spcBef>
            </a:pPr>
            <a:endParaRPr lang="pl-PL" altLang="pl-PL" sz="800" dirty="0">
              <a:solidFill>
                <a:srgbClr val="CCECFF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-  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hampered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degradation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of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some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compounds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into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potential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cancerogens</a:t>
            </a:r>
            <a:endParaRPr lang="pl-PL" altLang="pl-PL" sz="2000" dirty="0">
              <a:solidFill>
                <a:srgbClr val="FFCC99"/>
              </a:solidFill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CCECFF"/>
                </a:solidFill>
              </a:rPr>
              <a:t>	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(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lowered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stool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pH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)</a:t>
            </a:r>
            <a:endParaRPr lang="pl-PL" altLang="pl-PL" sz="8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endParaRPr lang="pl-PL" altLang="pl-PL" sz="800" dirty="0">
              <a:solidFill>
                <a:srgbClr val="FFCC99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CCECFF"/>
                </a:solidFill>
                <a:cs typeface="Times New Roman" charset="0"/>
              </a:rPr>
              <a:t>-    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protection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of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mucosa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against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cancer</a:t>
            </a:r>
            <a:r>
              <a:rPr lang="pl-PL" altLang="pl-PL" sz="2000" dirty="0">
                <a:solidFill>
                  <a:srgbClr val="CCECFF"/>
                </a:solidFill>
                <a:cs typeface="Times New Roman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pl-PL" altLang="pl-PL" sz="2000" dirty="0">
                <a:solidFill>
                  <a:srgbClr val="CCECFF"/>
                </a:solidFill>
              </a:rPr>
              <a:t>	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(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higher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butyrate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,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lower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ammonia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 </a:t>
            </a:r>
            <a:r>
              <a:rPr lang="pl-PL" altLang="pl-PL" sz="2000" dirty="0" err="1">
                <a:solidFill>
                  <a:srgbClr val="FFCC99"/>
                </a:solidFill>
                <a:cs typeface="Times New Roman" charset="0"/>
              </a:rPr>
              <a:t>production</a:t>
            </a:r>
            <a:r>
              <a:rPr lang="pl-PL" altLang="pl-PL" sz="2000" dirty="0">
                <a:solidFill>
                  <a:srgbClr val="FFCC99"/>
                </a:solidFill>
                <a:cs typeface="Times New Roman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pl-PL" altLang="pl-PL" sz="20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025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575</Words>
  <Application>Microsoft Office PowerPoint</Application>
  <PresentationFormat>Pokaz na ekranie (4:3)</PresentationFormat>
  <Paragraphs>265</Paragraphs>
  <Slides>29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Arial</vt:lpstr>
      <vt:lpstr>Calibri</vt:lpstr>
      <vt:lpstr>Symbol</vt:lpstr>
      <vt:lpstr>Times New Roman</vt:lpstr>
      <vt:lpstr>Motyw pakietu Office</vt:lpstr>
      <vt:lpstr>Dokument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</dc:creator>
  <cp:lastModifiedBy>W5 1</cp:lastModifiedBy>
  <cp:revision>22</cp:revision>
  <dcterms:created xsi:type="dcterms:W3CDTF">2018-02-07T15:17:13Z</dcterms:created>
  <dcterms:modified xsi:type="dcterms:W3CDTF">2018-02-14T20:58:20Z</dcterms:modified>
</cp:coreProperties>
</file>