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77" r:id="rId2"/>
    <p:sldId id="353" r:id="rId3"/>
    <p:sldId id="331" r:id="rId4"/>
    <p:sldId id="316" r:id="rId5"/>
    <p:sldId id="338" r:id="rId6"/>
    <p:sldId id="309" r:id="rId7"/>
    <p:sldId id="327" r:id="rId8"/>
    <p:sldId id="340" r:id="rId9"/>
    <p:sldId id="334" r:id="rId10"/>
    <p:sldId id="322" r:id="rId11"/>
    <p:sldId id="281" r:id="rId12"/>
    <p:sldId id="337" r:id="rId13"/>
    <p:sldId id="341" r:id="rId14"/>
    <p:sldId id="342" r:id="rId15"/>
    <p:sldId id="343" r:id="rId16"/>
    <p:sldId id="352" r:id="rId17"/>
    <p:sldId id="344" r:id="rId18"/>
    <p:sldId id="345" r:id="rId19"/>
    <p:sldId id="346" r:id="rId20"/>
    <p:sldId id="347" r:id="rId21"/>
    <p:sldId id="348" r:id="rId22"/>
    <p:sldId id="350" r:id="rId23"/>
    <p:sldId id="354" r:id="rId24"/>
    <p:sldId id="355" r:id="rId25"/>
    <p:sldId id="356" r:id="rId26"/>
    <p:sldId id="357" r:id="rId27"/>
    <p:sldId id="358" r:id="rId28"/>
    <p:sldId id="359"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66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4" autoAdjust="0"/>
    <p:restoredTop sz="94660"/>
  </p:normalViewPr>
  <p:slideViewPr>
    <p:cSldViewPr>
      <p:cViewPr varScale="1">
        <p:scale>
          <a:sx n="68" d="100"/>
          <a:sy n="68" d="100"/>
        </p:scale>
        <p:origin x="1302" y="60"/>
      </p:cViewPr>
      <p:guideLst>
        <p:guide orient="horz" pos="2160"/>
        <p:guide pos="38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293D67-ADDF-4795-9BB4-EC4C9E25D4EE}" type="datetimeFigureOut">
              <a:rPr lang="pl-PL" smtClean="0"/>
              <a:t>2018-02-21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95932E-6E21-41E0-A828-75E41E9740C2}" type="slidenum">
              <a:rPr lang="pl-PL" smtClean="0"/>
              <a:t>‹#›</a:t>
            </a:fld>
            <a:endParaRPr lang="pl-PL"/>
          </a:p>
        </p:txBody>
      </p:sp>
    </p:spTree>
    <p:extLst>
      <p:ext uri="{BB962C8B-B14F-4D97-AF65-F5344CB8AC3E}">
        <p14:creationId xmlns:p14="http://schemas.microsoft.com/office/powerpoint/2010/main" val="230285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A41A65-A509-4672-82C3-4D5F94298A44}" type="slidenum">
              <a:rPr lang="pl-PL" altLang="pl-PL"/>
              <a:pPr/>
              <a:t>1</a:t>
            </a:fld>
            <a:endParaRPr lang="pl-PL" altLang="pl-PL"/>
          </a:p>
        </p:txBody>
      </p:sp>
      <p:sp>
        <p:nvSpPr>
          <p:cNvPr id="3932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3219" name="Rectangle 3"/>
          <p:cNvSpPr>
            <a:spLocks noGrp="1" noChangeArrowheads="1"/>
          </p:cNvSpPr>
          <p:nvPr>
            <p:ph type="body" idx="1"/>
          </p:nvPr>
        </p:nvSpPr>
        <p:spPr bwMode="auto">
          <a:xfrm>
            <a:off x="913761" y="4343510"/>
            <a:ext cx="5030478" cy="4114289"/>
          </a:xfrm>
          <a:prstGeom prst="rect">
            <a:avLst/>
          </a:prstGeom>
          <a:solidFill>
            <a:srgbClr val="FFFFFF"/>
          </a:solidFill>
          <a:ln>
            <a:solidFill>
              <a:srgbClr val="000000"/>
            </a:solidFill>
            <a:miter lim="800000"/>
            <a:headEnd/>
            <a:tailEnd/>
          </a:ln>
        </p:spPr>
        <p:txBody>
          <a:bodyPr lIns="95750" tIns="47875" rIns="95750" bIns="47875"/>
          <a:lstStyle/>
          <a:p>
            <a:endParaRPr lang="pl-PL" altLang="pl-PL"/>
          </a:p>
        </p:txBody>
      </p:sp>
    </p:spTree>
    <p:extLst>
      <p:ext uri="{BB962C8B-B14F-4D97-AF65-F5344CB8AC3E}">
        <p14:creationId xmlns:p14="http://schemas.microsoft.com/office/powerpoint/2010/main" val="314347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86765E1F-2383-4A61-9209-6771216B2AFD}" type="datetimeFigureOut">
              <a:rPr lang="pl-PL" smtClean="0"/>
              <a:t>2018-02-21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81927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6765E1F-2383-4A61-9209-6771216B2AFD}" type="datetimeFigureOut">
              <a:rPr lang="pl-PL" smtClean="0"/>
              <a:t>2018-02-21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206483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6765E1F-2383-4A61-9209-6771216B2AFD}" type="datetimeFigureOut">
              <a:rPr lang="pl-PL" smtClean="0"/>
              <a:t>2018-02-21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610356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6765E1F-2383-4A61-9209-6771216B2AFD}" type="datetimeFigureOut">
              <a:rPr lang="pl-PL" smtClean="0"/>
              <a:t>2018-02-21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193593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86765E1F-2383-4A61-9209-6771216B2AFD}" type="datetimeFigureOut">
              <a:rPr lang="pl-PL" smtClean="0"/>
              <a:t>2018-02-21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1578654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86765E1F-2383-4A61-9209-6771216B2AFD}" type="datetimeFigureOut">
              <a:rPr lang="pl-PL" smtClean="0"/>
              <a:t>2018-02-21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4000750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86765E1F-2383-4A61-9209-6771216B2AFD}" type="datetimeFigureOut">
              <a:rPr lang="pl-PL" smtClean="0"/>
              <a:t>2018-02-21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9575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86765E1F-2383-4A61-9209-6771216B2AFD}" type="datetimeFigureOut">
              <a:rPr lang="pl-PL" smtClean="0"/>
              <a:t>2018-02-21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386767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6765E1F-2383-4A61-9209-6771216B2AFD}" type="datetimeFigureOut">
              <a:rPr lang="pl-PL" smtClean="0"/>
              <a:t>2018-02-21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120122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6765E1F-2383-4A61-9209-6771216B2AFD}" type="datetimeFigureOut">
              <a:rPr lang="pl-PL" smtClean="0"/>
              <a:t>2018-02-21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327654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6765E1F-2383-4A61-9209-6771216B2AFD}" type="datetimeFigureOut">
              <a:rPr lang="pl-PL" smtClean="0"/>
              <a:t>2018-02-21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BAFCCA3-0A42-441A-9A93-E0BFA8F17242}" type="slidenum">
              <a:rPr lang="pl-PL" smtClean="0"/>
              <a:t>‹#›</a:t>
            </a:fld>
            <a:endParaRPr lang="pl-PL"/>
          </a:p>
        </p:txBody>
      </p:sp>
    </p:spTree>
    <p:extLst>
      <p:ext uri="{BB962C8B-B14F-4D97-AF65-F5344CB8AC3E}">
        <p14:creationId xmlns:p14="http://schemas.microsoft.com/office/powerpoint/2010/main" val="16007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65E1F-2383-4A61-9209-6771216B2AFD}" type="datetimeFigureOut">
              <a:rPr lang="pl-PL" smtClean="0"/>
              <a:t>2018-02-21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FCCA3-0A42-441A-9A93-E0BFA8F17242}" type="slidenum">
              <a:rPr lang="pl-PL" smtClean="0"/>
              <a:t>‹#›</a:t>
            </a:fld>
            <a:endParaRPr lang="pl-PL"/>
          </a:p>
        </p:txBody>
      </p:sp>
    </p:spTree>
    <p:extLst>
      <p:ext uri="{BB962C8B-B14F-4D97-AF65-F5344CB8AC3E}">
        <p14:creationId xmlns:p14="http://schemas.microsoft.com/office/powerpoint/2010/main" val="38896234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hyperlink" Target="http://esto-project.eu/"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hyperlink" Target="http://www.esto-project.e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mailto:arturxyz@vp.pl" TargetMode="Externa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descr="D:\zdjecia06\Gnatyziemniak\DSCN1953.JPG"/>
          <p:cNvPicPr>
            <a:picLocks noChangeAspect="1" noChangeArrowheads="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21803"/>
            <a:ext cx="9144000" cy="6814394"/>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ytuł 1"/>
          <p:cNvSpPr txBox="1">
            <a:spLocks/>
          </p:cNvSpPr>
          <p:nvPr/>
        </p:nvSpPr>
        <p:spPr>
          <a:xfrm>
            <a:off x="0" y="980728"/>
            <a:ext cx="9144000" cy="12961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6600" b="1" dirty="0" err="1">
                <a:solidFill>
                  <a:srgbClr val="FFC000"/>
                </a:solidFill>
                <a:latin typeface="Times New Roman" panose="02020603050405020304" pitchFamily="18" charset="0"/>
                <a:cs typeface="Times New Roman" panose="02020603050405020304" pitchFamily="18" charset="0"/>
              </a:rPr>
              <a:t>Traditional</a:t>
            </a:r>
            <a:r>
              <a:rPr lang="pl-PL" sz="6600" b="1" dirty="0">
                <a:solidFill>
                  <a:srgbClr val="FFC000"/>
                </a:solidFill>
                <a:latin typeface="Times New Roman" panose="02020603050405020304" pitchFamily="18" charset="0"/>
                <a:cs typeface="Times New Roman" panose="02020603050405020304" pitchFamily="18" charset="0"/>
              </a:rPr>
              <a:t> </a:t>
            </a:r>
            <a:r>
              <a:rPr lang="pl-PL" sz="6600" b="1" dirty="0" err="1">
                <a:solidFill>
                  <a:srgbClr val="FFC000"/>
                </a:solidFill>
                <a:latin typeface="Times New Roman" panose="02020603050405020304" pitchFamily="18" charset="0"/>
                <a:cs typeface="Times New Roman" panose="02020603050405020304" pitchFamily="18" charset="0"/>
              </a:rPr>
              <a:t>Orchards</a:t>
            </a:r>
            <a:r>
              <a:rPr lang="pl-PL" sz="6600" b="1" dirty="0">
                <a:solidFill>
                  <a:srgbClr val="FFC000"/>
                </a:solidFill>
                <a:latin typeface="Times New Roman" panose="02020603050405020304" pitchFamily="18" charset="0"/>
                <a:cs typeface="Times New Roman" panose="02020603050405020304" pitchFamily="18" charset="0"/>
              </a:rPr>
              <a:t> </a:t>
            </a:r>
          </a:p>
          <a:p>
            <a:r>
              <a:rPr lang="pl-PL" sz="6600" b="1" dirty="0" err="1">
                <a:solidFill>
                  <a:srgbClr val="FFC000"/>
                </a:solidFill>
                <a:latin typeface="Times New Roman" panose="02020603050405020304" pitchFamily="18" charset="0"/>
                <a:cs typeface="Times New Roman" panose="02020603050405020304" pitchFamily="18" charset="0"/>
              </a:rPr>
              <a:t>Organic</a:t>
            </a:r>
            <a:r>
              <a:rPr lang="pl-PL" sz="6600" b="1" dirty="0">
                <a:solidFill>
                  <a:srgbClr val="FFC000"/>
                </a:solidFill>
                <a:latin typeface="Times New Roman" panose="02020603050405020304" pitchFamily="18" charset="0"/>
                <a:cs typeface="Times New Roman" panose="02020603050405020304" pitchFamily="18" charset="0"/>
              </a:rPr>
              <a:t> </a:t>
            </a:r>
            <a:r>
              <a:rPr lang="pl-PL" sz="6600" b="1" dirty="0" err="1">
                <a:solidFill>
                  <a:srgbClr val="FFC000"/>
                </a:solidFill>
                <a:latin typeface="Times New Roman" panose="02020603050405020304" pitchFamily="18" charset="0"/>
                <a:cs typeface="Times New Roman" panose="02020603050405020304" pitchFamily="18" charset="0"/>
              </a:rPr>
              <a:t>Farms</a:t>
            </a:r>
            <a:br>
              <a:rPr lang="pl-PL" sz="6600" dirty="0">
                <a:solidFill>
                  <a:srgbClr val="FFC000"/>
                </a:solidFill>
              </a:rPr>
            </a:br>
            <a:endParaRPr lang="pl-PL" sz="6600" dirty="0">
              <a:solidFill>
                <a:srgbClr val="FFC000"/>
              </a:solidFill>
            </a:endParaRPr>
          </a:p>
        </p:txBody>
      </p:sp>
      <p:sp>
        <p:nvSpPr>
          <p:cNvPr id="5" name="Podtytuł 2"/>
          <p:cNvSpPr txBox="1">
            <a:spLocks/>
          </p:cNvSpPr>
          <p:nvPr/>
        </p:nvSpPr>
        <p:spPr>
          <a:xfrm>
            <a:off x="1495636" y="3789040"/>
            <a:ext cx="6152728" cy="14401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pl-PL" sz="4000" b="1" dirty="0" err="1">
                <a:solidFill>
                  <a:schemeClr val="bg1"/>
                </a:solidFill>
                <a:latin typeface="Times New Roman" panose="02020603050405020304" pitchFamily="18" charset="0"/>
                <a:cs typeface="Times New Roman" panose="02020603050405020304" pitchFamily="18" charset="0"/>
              </a:rPr>
              <a:t>AgriNatura</a:t>
            </a:r>
            <a:r>
              <a:rPr lang="pl-PL" sz="4000" b="1" dirty="0">
                <a:solidFill>
                  <a:schemeClr val="bg1"/>
                </a:solidFill>
                <a:latin typeface="Times New Roman" panose="02020603050405020304" pitchFamily="18" charset="0"/>
                <a:cs typeface="Times New Roman" panose="02020603050405020304" pitchFamily="18" charset="0"/>
              </a:rPr>
              <a:t> Foundation </a:t>
            </a:r>
            <a:endParaRPr lang="pl-PL" b="1"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pl-PL" sz="1000" b="1" dirty="0">
              <a:solidFill>
                <a:schemeClr val="bg1"/>
              </a:solidFill>
              <a:latin typeface="Times New Roman" panose="02020603050405020304" pitchFamily="18" charset="0"/>
              <a:cs typeface="Times New Roman" panose="02020603050405020304" pitchFamily="18" charset="0"/>
            </a:endParaRPr>
          </a:p>
          <a:p>
            <a:pPr marL="0" indent="0" algn="ctr">
              <a:buNone/>
            </a:pPr>
            <a:r>
              <a:rPr lang="pl-PL" sz="2800" b="1" dirty="0">
                <a:solidFill>
                  <a:schemeClr val="bg1"/>
                </a:solidFill>
                <a:latin typeface="Times New Roman" panose="02020603050405020304" pitchFamily="18" charset="0"/>
                <a:cs typeface="Times New Roman" panose="02020603050405020304" pitchFamily="18" charset="0"/>
              </a:rPr>
              <a:t>www.agrinatura.pl</a:t>
            </a:r>
          </a:p>
        </p:txBody>
      </p:sp>
    </p:spTree>
    <p:extLst>
      <p:ext uri="{BB962C8B-B14F-4D97-AF65-F5344CB8AC3E}">
        <p14:creationId xmlns:p14="http://schemas.microsoft.com/office/powerpoint/2010/main" val="3947627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468994" name="Text Box 2"/>
          <p:cNvSpPr txBox="1">
            <a:spLocks noChangeArrowheads="1"/>
          </p:cNvSpPr>
          <p:nvPr/>
        </p:nvSpPr>
        <p:spPr bwMode="auto">
          <a:xfrm>
            <a:off x="323528" y="260649"/>
            <a:ext cx="8640960" cy="812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pl-PL" sz="2800" dirty="0">
              <a:latin typeface="Times New Roman" panose="02020603050405020304" pitchFamily="18" charset="0"/>
              <a:cs typeface="Times New Roman" panose="02020603050405020304" pitchFamily="18" charset="0"/>
            </a:endParaRPr>
          </a:p>
          <a:p>
            <a:pPr algn="ctr"/>
            <a:r>
              <a:rPr lang="en-US" altLang="pl-PL" sz="2800" b="1" dirty="0">
                <a:latin typeface="Times New Roman" panose="02020603050405020304" pitchFamily="18" charset="0"/>
                <a:cs typeface="Times New Roman" panose="02020603050405020304" pitchFamily="18" charset="0"/>
              </a:rPr>
              <a:t>The </a:t>
            </a:r>
            <a:r>
              <a:rPr lang="en-US" altLang="pl-PL" sz="2800" b="1" dirty="0" err="1">
                <a:latin typeface="Times New Roman" panose="02020603050405020304" pitchFamily="18" charset="0"/>
                <a:cs typeface="Times New Roman" panose="02020603050405020304" pitchFamily="18" charset="0"/>
              </a:rPr>
              <a:t>AgriNatura</a:t>
            </a:r>
            <a:r>
              <a:rPr lang="en-US" altLang="pl-PL" sz="2800" b="1" dirty="0">
                <a:latin typeface="Times New Roman" panose="02020603050405020304" pitchFamily="18" charset="0"/>
                <a:cs typeface="Times New Roman" panose="02020603050405020304" pitchFamily="18" charset="0"/>
              </a:rPr>
              <a:t> Foundation is committed to</a:t>
            </a:r>
            <a:endParaRPr lang="pl-PL" altLang="pl-PL" sz="2800" b="1"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pl-PL" altLang="pl-PL" sz="2800" dirty="0" err="1">
                <a:latin typeface="Times New Roman" panose="02020603050405020304" pitchFamily="18" charset="0"/>
                <a:cs typeface="Times New Roman" panose="02020603050405020304" pitchFamily="18" charset="0"/>
              </a:rPr>
              <a:t>Purchase</a:t>
            </a:r>
            <a:r>
              <a:rPr lang="pl-PL" altLang="pl-PL" sz="2800" dirty="0">
                <a:latin typeface="Times New Roman" panose="02020603050405020304" pitchFamily="18" charset="0"/>
                <a:cs typeface="Times New Roman" panose="02020603050405020304" pitchFamily="18" charset="0"/>
              </a:rPr>
              <a:t> of </a:t>
            </a:r>
            <a:r>
              <a:rPr lang="pl-PL" altLang="pl-PL" sz="2800" dirty="0" err="1">
                <a:latin typeface="Times New Roman" panose="02020603050405020304" pitchFamily="18" charset="0"/>
                <a:cs typeface="Times New Roman" panose="02020603050405020304" pitchFamily="18" charset="0"/>
              </a:rPr>
              <a:t>trees</a:t>
            </a:r>
            <a:r>
              <a:rPr lang="pl-PL" altLang="pl-PL" sz="2800" dirty="0">
                <a:latin typeface="Times New Roman" panose="02020603050405020304" pitchFamily="18" charset="0"/>
                <a:cs typeface="Times New Roman" panose="02020603050405020304" pitchFamily="18" charset="0"/>
              </a:rPr>
              <a:t>;</a:t>
            </a:r>
          </a:p>
          <a:p>
            <a:pPr marL="457200" indent="-457200" algn="ctr">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Conducting training on traditional orchards: how to plan an orchard, how to plant, how to form and cultivate young trees;</a:t>
            </a:r>
            <a:endParaRPr lang="pl-PL" altLang="pl-PL" sz="2800"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Elaboration of the planting plan agreed with the farmer / land owner.</a:t>
            </a:r>
            <a:endParaRPr lang="pl-PL" altLang="pl-PL" sz="2800" dirty="0">
              <a:latin typeface="Times New Roman" panose="02020603050405020304" pitchFamily="18" charset="0"/>
              <a:cs typeface="Times New Roman" panose="02020603050405020304" pitchFamily="18" charset="0"/>
            </a:endParaRPr>
          </a:p>
          <a:p>
            <a:pPr algn="ctr"/>
            <a:endParaRPr lang="pl-PL" altLang="pl-PL" sz="2800" dirty="0">
              <a:latin typeface="Times New Roman" panose="02020603050405020304" pitchFamily="18" charset="0"/>
              <a:cs typeface="Times New Roman" panose="02020603050405020304" pitchFamily="18" charset="0"/>
            </a:endParaRPr>
          </a:p>
          <a:p>
            <a:pPr algn="ctr"/>
            <a:r>
              <a:rPr lang="en-US" altLang="pl-PL" sz="2800" b="1" dirty="0">
                <a:latin typeface="Times New Roman" panose="02020603050405020304" pitchFamily="18" charset="0"/>
                <a:cs typeface="Times New Roman" panose="02020603050405020304" pitchFamily="18" charset="0"/>
              </a:rPr>
              <a:t>The farmer / owner is committed to</a:t>
            </a:r>
            <a:endParaRPr lang="pl-PL" altLang="pl-PL" sz="2800" b="1"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pl-PL" altLang="pl-PL" sz="2800" dirty="0" err="1">
                <a:latin typeface="Times New Roman" panose="02020603050405020304" pitchFamily="18" charset="0"/>
                <a:cs typeface="Times New Roman" panose="02020603050405020304" pitchFamily="18" charset="0"/>
              </a:rPr>
              <a:t>Participation</a:t>
            </a:r>
            <a:r>
              <a:rPr lang="pl-PL" altLang="pl-PL" sz="2800" dirty="0">
                <a:latin typeface="Times New Roman" panose="02020603050405020304" pitchFamily="18" charset="0"/>
                <a:cs typeface="Times New Roman" panose="02020603050405020304" pitchFamily="18" charset="0"/>
              </a:rPr>
              <a:t> in </a:t>
            </a:r>
            <a:r>
              <a:rPr lang="pl-PL" altLang="pl-PL" sz="2800" dirty="0" err="1">
                <a:latin typeface="Times New Roman" panose="02020603050405020304" pitchFamily="18" charset="0"/>
                <a:cs typeface="Times New Roman" panose="02020603050405020304" pitchFamily="18" charset="0"/>
              </a:rPr>
              <a:t>training</a:t>
            </a:r>
            <a:r>
              <a:rPr lang="pl-PL" altLang="pl-PL" sz="2800" dirty="0">
                <a:latin typeface="Times New Roman" panose="02020603050405020304" pitchFamily="18" charset="0"/>
                <a:cs typeface="Times New Roman" panose="02020603050405020304" pitchFamily="18" charset="0"/>
              </a:rPr>
              <a:t>;</a:t>
            </a:r>
          </a:p>
          <a:p>
            <a:pPr marL="457200" indent="-457200" algn="ctr">
              <a:buFont typeface="Arial" panose="020B0604020202020204" pitchFamily="34" charset="0"/>
              <a:buChar char="•"/>
            </a:pPr>
            <a:r>
              <a:rPr lang="pl-PL" altLang="pl-PL" sz="2800" dirty="0" err="1">
                <a:latin typeface="Times New Roman" panose="02020603050405020304" pitchFamily="18" charset="0"/>
                <a:cs typeface="Times New Roman" panose="02020603050405020304" pitchFamily="18" charset="0"/>
              </a:rPr>
              <a:t>Appropriate</a:t>
            </a:r>
            <a:r>
              <a:rPr lang="pl-PL" altLang="pl-PL" sz="2800" dirty="0">
                <a:latin typeface="Times New Roman" panose="02020603050405020304" pitchFamily="18" charset="0"/>
                <a:cs typeface="Times New Roman" panose="02020603050405020304" pitchFamily="18" charset="0"/>
              </a:rPr>
              <a:t> land </a:t>
            </a:r>
            <a:r>
              <a:rPr lang="pl-PL" altLang="pl-PL" sz="2800" dirty="0" err="1">
                <a:latin typeface="Times New Roman" panose="02020603050405020304" pitchFamily="18" charset="0"/>
                <a:cs typeface="Times New Roman" panose="02020603050405020304" pitchFamily="18" charset="0"/>
              </a:rPr>
              <a:t>preparation</a:t>
            </a:r>
            <a:r>
              <a:rPr lang="pl-PL" altLang="pl-PL" sz="2800" dirty="0">
                <a:latin typeface="Times New Roman" panose="02020603050405020304" pitchFamily="18" charset="0"/>
                <a:cs typeface="Times New Roman" panose="02020603050405020304" pitchFamily="18" charset="0"/>
              </a:rPr>
              <a:t>;</a:t>
            </a:r>
          </a:p>
          <a:p>
            <a:pPr marL="457200" indent="-457200" algn="ctr">
              <a:buFont typeface="Arial" panose="020B0604020202020204" pitchFamily="34" charset="0"/>
              <a:buChar char="•"/>
            </a:pPr>
            <a:r>
              <a:rPr lang="pl-PL" altLang="pl-PL" sz="2800" dirty="0">
                <a:latin typeface="Times New Roman" panose="02020603050405020304" pitchFamily="18" charset="0"/>
                <a:cs typeface="Times New Roman" panose="02020603050405020304" pitchFamily="18" charset="0"/>
              </a:rPr>
              <a:t>Area </a:t>
            </a:r>
            <a:r>
              <a:rPr lang="pl-PL" altLang="pl-PL" sz="2800" dirty="0" err="1">
                <a:latin typeface="Times New Roman" panose="02020603050405020304" pitchFamily="18" charset="0"/>
                <a:cs typeface="Times New Roman" panose="02020603050405020304" pitchFamily="18" charset="0"/>
              </a:rPr>
              <a:t>fencing</a:t>
            </a:r>
            <a:r>
              <a:rPr lang="pl-PL" altLang="pl-PL" sz="2800" dirty="0">
                <a:latin typeface="Times New Roman" panose="02020603050405020304" pitchFamily="18" charset="0"/>
                <a:cs typeface="Times New Roman" panose="02020603050405020304" pitchFamily="18" charset="0"/>
              </a:rPr>
              <a:t>;</a:t>
            </a:r>
          </a:p>
          <a:p>
            <a:pPr marL="457200" indent="-457200" algn="ctr">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Planting trees according to plan;</a:t>
            </a:r>
            <a:endParaRPr lang="pl-PL" altLang="pl-PL" sz="2800" dirty="0">
              <a:latin typeface="Times New Roman" panose="02020603050405020304" pitchFamily="18" charset="0"/>
              <a:cs typeface="Times New Roman" panose="02020603050405020304" pitchFamily="18" charset="0"/>
            </a:endParaRPr>
          </a:p>
          <a:p>
            <a:pPr marL="457200" indent="-457200" algn="ctr">
              <a:buFont typeface="Arial" panose="020B0604020202020204" pitchFamily="34" charset="0"/>
              <a:buChar char="•"/>
            </a:pPr>
            <a:r>
              <a:rPr lang="pl-PL" altLang="pl-PL" sz="2800" dirty="0" err="1">
                <a:latin typeface="Times New Roman" panose="02020603050405020304" pitchFamily="18" charset="0"/>
                <a:cs typeface="Times New Roman" panose="02020603050405020304" pitchFamily="18" charset="0"/>
              </a:rPr>
              <a:t>Proper</a:t>
            </a:r>
            <a:r>
              <a:rPr lang="pl-PL" altLang="pl-PL" sz="2800" dirty="0">
                <a:latin typeface="Times New Roman" panose="02020603050405020304" pitchFamily="18" charset="0"/>
                <a:cs typeface="Times New Roman" panose="02020603050405020304" pitchFamily="18" charset="0"/>
              </a:rPr>
              <a:t> </a:t>
            </a:r>
            <a:r>
              <a:rPr lang="pl-PL" altLang="pl-PL" sz="2800" dirty="0" err="1">
                <a:latin typeface="Times New Roman" panose="02020603050405020304" pitchFamily="18" charset="0"/>
                <a:cs typeface="Times New Roman" panose="02020603050405020304" pitchFamily="18" charset="0"/>
              </a:rPr>
              <a:t>care</a:t>
            </a:r>
            <a:r>
              <a:rPr lang="pl-PL" altLang="pl-PL" sz="28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pl-PL" altLang="pl-PL" sz="2800" dirty="0">
              <a:latin typeface="Times New Roman" panose="02020603050405020304" pitchFamily="18" charset="0"/>
              <a:cs typeface="Times New Roman" panose="02020603050405020304" pitchFamily="18" charset="0"/>
            </a:endParaRPr>
          </a:p>
          <a:p>
            <a:endParaRPr lang="pl-PL" altLang="pl-PL" sz="2800" dirty="0">
              <a:latin typeface="Times New Roman" panose="02020603050405020304" pitchFamily="18" charset="0"/>
              <a:cs typeface="Times New Roman" panose="02020603050405020304" pitchFamily="18" charset="0"/>
            </a:endParaRPr>
          </a:p>
          <a:p>
            <a:endParaRPr lang="pl-PL" altLang="pl-PL" sz="2800" dirty="0">
              <a:latin typeface="Times New Roman" panose="02020603050405020304" pitchFamily="18" charset="0"/>
              <a:cs typeface="Times New Roman" panose="02020603050405020304" pitchFamily="18" charset="0"/>
            </a:endParaRPr>
          </a:p>
          <a:p>
            <a:endParaRPr lang="pl-PL" altLang="pl-PL" dirty="0">
              <a:latin typeface="Times New Roman" panose="02020603050405020304" pitchFamily="18" charset="0"/>
              <a:cs typeface="Times New Roman" panose="02020603050405020304" pitchFamily="18" charset="0"/>
            </a:endParaRPr>
          </a:p>
        </p:txBody>
      </p:sp>
      <p:pic>
        <p:nvPicPr>
          <p:cNvPr id="3" name="Obraz 2">
            <a:extLst>
              <a:ext uri="{FF2B5EF4-FFF2-40B4-BE49-F238E27FC236}">
                <a16:creationId xmlns:a16="http://schemas.microsoft.com/office/drawing/2014/main" id="{BCBF2D64-8B05-49AE-A35A-D0D575BBE56B}"/>
              </a:ext>
            </a:extLst>
          </p:cNvPr>
          <p:cNvPicPr>
            <a:picLocks noChangeAspect="1"/>
          </p:cNvPicPr>
          <p:nvPr/>
        </p:nvPicPr>
        <p:blipFill>
          <a:blip r:embed="rId2"/>
          <a:stretch>
            <a:fillRect/>
          </a:stretch>
        </p:blipFill>
        <p:spPr>
          <a:xfrm>
            <a:off x="405823" y="4365105"/>
            <a:ext cx="1357866" cy="12673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99879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467970" name="Picture 2" descr="D:\zdjecia 4\zdjecia-p25\PA1400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24944"/>
            <a:ext cx="4800600" cy="3933056"/>
          </a:xfrm>
          <a:prstGeom prst="rect">
            <a:avLst/>
          </a:prstGeom>
          <a:noFill/>
          <a:extLst>
            <a:ext uri="{909E8E84-426E-40DD-AFC4-6F175D3DCCD1}">
              <a14:hiddenFill xmlns:a14="http://schemas.microsoft.com/office/drawing/2010/main">
                <a:solidFill>
                  <a:srgbClr val="FFFFFF"/>
                </a:solidFill>
              </a14:hiddenFill>
            </a:ext>
          </a:extLst>
        </p:spPr>
      </p:pic>
      <p:pic>
        <p:nvPicPr>
          <p:cNvPr id="467971" name="Picture 3" descr="D:\prezentacja\DSCN33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5359" y="-17742"/>
            <a:ext cx="4898641" cy="3673981"/>
          </a:xfrm>
          <a:prstGeom prst="rect">
            <a:avLst/>
          </a:prstGeom>
          <a:noFill/>
          <a:extLst>
            <a:ext uri="{909E8E84-426E-40DD-AFC4-6F175D3DCCD1}">
              <a14:hiddenFill xmlns:a14="http://schemas.microsoft.com/office/drawing/2010/main">
                <a:solidFill>
                  <a:srgbClr val="FFFFFF"/>
                </a:solidFill>
              </a14:hiddenFill>
            </a:ext>
          </a:extLst>
        </p:spPr>
      </p:pic>
      <p:sp>
        <p:nvSpPr>
          <p:cNvPr id="467972" name="Text Box 4"/>
          <p:cNvSpPr txBox="1">
            <a:spLocks noChangeArrowheads="1"/>
          </p:cNvSpPr>
          <p:nvPr/>
        </p:nvSpPr>
        <p:spPr bwMode="auto">
          <a:xfrm>
            <a:off x="-35397" y="12700"/>
            <a:ext cx="428075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pl-PL" altLang="pl-PL" sz="2400" dirty="0">
              <a:solidFill>
                <a:srgbClr val="000000"/>
              </a:solidFill>
              <a:latin typeface="Times New Roman" panose="02020603050405020304" pitchFamily="18" charset="0"/>
              <a:cs typeface="Times New Roman" panose="02020603050405020304" pitchFamily="18" charset="0"/>
            </a:endParaRPr>
          </a:p>
          <a:p>
            <a:pPr algn="ctr"/>
            <a:endParaRPr lang="pl-PL" altLang="pl-PL" sz="2400" dirty="0">
              <a:solidFill>
                <a:srgbClr val="000000"/>
              </a:solidFill>
              <a:latin typeface="Times New Roman" panose="02020603050405020304" pitchFamily="18" charset="0"/>
              <a:cs typeface="Times New Roman" panose="02020603050405020304" pitchFamily="18" charset="0"/>
            </a:endParaRPr>
          </a:p>
          <a:p>
            <a:pPr algn="ctr"/>
            <a:r>
              <a:rPr lang="en-US" altLang="pl-PL" sz="2400" dirty="0">
                <a:solidFill>
                  <a:srgbClr val="000000"/>
                </a:solidFill>
                <a:latin typeface="Times New Roman" panose="02020603050405020304" pitchFamily="18" charset="0"/>
                <a:cs typeface="Times New Roman" panose="02020603050405020304" pitchFamily="18" charset="0"/>
              </a:rPr>
              <a:t>The trees come from the nursery of old varieties in </a:t>
            </a:r>
            <a:r>
              <a:rPr lang="en-US" altLang="pl-PL" sz="2400" dirty="0" err="1">
                <a:solidFill>
                  <a:srgbClr val="000000"/>
                </a:solidFill>
                <a:latin typeface="Times New Roman" panose="02020603050405020304" pitchFamily="18" charset="0"/>
                <a:cs typeface="Times New Roman" panose="02020603050405020304" pitchFamily="18" charset="0"/>
              </a:rPr>
              <a:t>Kruszewo</a:t>
            </a:r>
            <a:r>
              <a:rPr lang="en-US" altLang="pl-PL" sz="2400" dirty="0">
                <a:solidFill>
                  <a:srgbClr val="000000"/>
                </a:solidFill>
                <a:latin typeface="Times New Roman" panose="02020603050405020304" pitchFamily="18" charset="0"/>
                <a:cs typeface="Times New Roman" panose="02020603050405020304" pitchFamily="18" charset="0"/>
              </a:rPr>
              <a:t> (</a:t>
            </a:r>
            <a:r>
              <a:rPr lang="en-US" altLang="pl-PL" sz="2400" dirty="0" err="1">
                <a:solidFill>
                  <a:srgbClr val="000000"/>
                </a:solidFill>
                <a:latin typeface="Times New Roman" panose="02020603050405020304" pitchFamily="18" charset="0"/>
                <a:cs typeface="Times New Roman" panose="02020603050405020304" pitchFamily="18" charset="0"/>
              </a:rPr>
              <a:t>Goworowo</a:t>
            </a:r>
            <a:r>
              <a:rPr lang="en-US" altLang="pl-PL" sz="2400" dirty="0">
                <a:solidFill>
                  <a:srgbClr val="000000"/>
                </a:solidFill>
                <a:latin typeface="Times New Roman" panose="02020603050405020304" pitchFamily="18" charset="0"/>
                <a:cs typeface="Times New Roman" panose="02020603050405020304" pitchFamily="18" charset="0"/>
              </a:rPr>
              <a:t> commune).</a:t>
            </a:r>
          </a:p>
          <a:p>
            <a:pPr algn="ctr"/>
            <a:endParaRPr lang="pl-PL" altLang="pl-PL" sz="2400" dirty="0">
              <a:latin typeface="Times New Roman" panose="02020603050405020304" pitchFamily="18" charset="0"/>
              <a:cs typeface="Times New Roman" panose="02020603050405020304" pitchFamily="18" charset="0"/>
            </a:endParaRPr>
          </a:p>
        </p:txBody>
      </p:sp>
      <p:sp>
        <p:nvSpPr>
          <p:cNvPr id="5" name="Text Box 4">
            <a:extLst>
              <a:ext uri="{FF2B5EF4-FFF2-40B4-BE49-F238E27FC236}">
                <a16:creationId xmlns:a16="http://schemas.microsoft.com/office/drawing/2014/main" id="{C7B9144B-25E3-4A7A-8870-8DF7BB5DEA8F}"/>
              </a:ext>
            </a:extLst>
          </p:cNvPr>
          <p:cNvSpPr txBox="1">
            <a:spLocks noChangeArrowheads="1"/>
          </p:cNvSpPr>
          <p:nvPr/>
        </p:nvSpPr>
        <p:spPr bwMode="auto">
          <a:xfrm>
            <a:off x="4800600" y="3789040"/>
            <a:ext cx="428075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pl-PL" altLang="pl-PL" sz="2400" dirty="0">
              <a:solidFill>
                <a:srgbClr val="000000"/>
              </a:solidFill>
              <a:latin typeface="Times New Roman" panose="02020603050405020304" pitchFamily="18" charset="0"/>
              <a:cs typeface="Times New Roman" panose="02020603050405020304" pitchFamily="18" charset="0"/>
            </a:endParaRPr>
          </a:p>
          <a:p>
            <a:pPr algn="ctr"/>
            <a:endParaRPr lang="pl-PL" altLang="pl-PL" sz="2400" dirty="0">
              <a:solidFill>
                <a:srgbClr val="000000"/>
              </a:solidFill>
              <a:latin typeface="Times New Roman" panose="02020603050405020304" pitchFamily="18" charset="0"/>
              <a:cs typeface="Times New Roman" panose="02020603050405020304" pitchFamily="18" charset="0"/>
            </a:endParaRPr>
          </a:p>
          <a:p>
            <a:pPr algn="ctr"/>
            <a:endParaRPr lang="pl-PL" altLang="pl-PL" sz="1000" dirty="0">
              <a:solidFill>
                <a:srgbClr val="000000"/>
              </a:solidFill>
              <a:latin typeface="Times New Roman" panose="02020603050405020304" pitchFamily="18" charset="0"/>
              <a:cs typeface="Times New Roman" panose="02020603050405020304" pitchFamily="18" charset="0"/>
            </a:endParaRPr>
          </a:p>
          <a:p>
            <a:pPr algn="ctr"/>
            <a:r>
              <a:rPr lang="en-US" altLang="pl-PL" sz="2400" dirty="0">
                <a:solidFill>
                  <a:srgbClr val="000000"/>
                </a:solidFill>
                <a:latin typeface="Times New Roman" panose="02020603050405020304" pitchFamily="18" charset="0"/>
                <a:cs typeface="Times New Roman" panose="02020603050405020304" pitchFamily="18" charset="0"/>
              </a:rPr>
              <a:t>The nursery specializes</a:t>
            </a:r>
          </a:p>
          <a:p>
            <a:pPr algn="ctr"/>
            <a:r>
              <a:rPr lang="en-US" altLang="pl-PL" sz="2400" dirty="0">
                <a:solidFill>
                  <a:srgbClr val="000000"/>
                </a:solidFill>
                <a:latin typeface="Times New Roman" panose="02020603050405020304" pitchFamily="18" charset="0"/>
                <a:cs typeface="Times New Roman" panose="02020603050405020304" pitchFamily="18" charset="0"/>
              </a:rPr>
              <a:t>in the production of tall-growing trees</a:t>
            </a:r>
            <a:r>
              <a:rPr lang="pl-PL" altLang="pl-PL" sz="2400" dirty="0">
                <a:solidFill>
                  <a:srgbClr val="000000"/>
                </a:solidFill>
                <a:latin typeface="Times New Roman" panose="02020603050405020304" pitchFamily="18" charset="0"/>
                <a:cs typeface="Times New Roman" panose="02020603050405020304" pitchFamily="18" charset="0"/>
              </a:rPr>
              <a:t>.</a:t>
            </a:r>
            <a:endParaRPr lang="en-US" altLang="pl-PL"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674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467972" name="Text Box 4"/>
          <p:cNvSpPr txBox="1">
            <a:spLocks noChangeArrowheads="1"/>
          </p:cNvSpPr>
          <p:nvPr/>
        </p:nvSpPr>
        <p:spPr bwMode="auto">
          <a:xfrm>
            <a:off x="323528" y="548680"/>
            <a:ext cx="8207796"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sz="2800" dirty="0">
                <a:solidFill>
                  <a:srgbClr val="000000"/>
                </a:solidFill>
              </a:rPr>
              <a:t> </a:t>
            </a: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endParaRPr lang="pl-PL" altLang="pl-PL" sz="2800" dirty="0">
              <a:solidFill>
                <a:srgbClr val="000000"/>
              </a:solidFill>
            </a:endParaRPr>
          </a:p>
          <a:p>
            <a:r>
              <a:rPr lang="en-US" altLang="pl-PL" sz="2800" dirty="0">
                <a:solidFill>
                  <a:srgbClr val="000000"/>
                </a:solidFill>
                <a:latin typeface="Times New Roman" panose="02020603050405020304" pitchFamily="18" charset="0"/>
                <a:cs typeface="Times New Roman" panose="02020603050405020304" pitchFamily="18" charset="0"/>
              </a:rPr>
              <a:t>In autumn, the trees are prepared for transport</a:t>
            </a:r>
            <a:r>
              <a:rPr lang="pl-PL" altLang="pl-PL" sz="2800" dirty="0">
                <a:solidFill>
                  <a:srgbClr val="000000"/>
                </a:solidFill>
                <a:latin typeface="Times New Roman" panose="02020603050405020304" pitchFamily="18" charset="0"/>
                <a:cs typeface="Times New Roman" panose="02020603050405020304" pitchFamily="18" charset="0"/>
              </a:rPr>
              <a:t>.</a:t>
            </a:r>
            <a:endParaRPr lang="pl-PL" altLang="pl-PL" sz="2800" dirty="0">
              <a:latin typeface="Times New Roman" panose="02020603050405020304" pitchFamily="18" charset="0"/>
              <a:cs typeface="Times New Roman" panose="02020603050405020304" pitchFamily="18" charset="0"/>
            </a:endParaRPr>
          </a:p>
        </p:txBody>
      </p:sp>
      <p:pic>
        <p:nvPicPr>
          <p:cNvPr id="2" name="Obraz 1"/>
          <p:cNvPicPr>
            <a:picLocks noChangeAspect="1"/>
          </p:cNvPicPr>
          <p:nvPr/>
        </p:nvPicPr>
        <p:blipFill>
          <a:blip r:embed="rId2"/>
          <a:stretch>
            <a:fillRect/>
          </a:stretch>
        </p:blipFill>
        <p:spPr>
          <a:xfrm>
            <a:off x="1043608" y="0"/>
            <a:ext cx="8023028" cy="6017271"/>
          </a:xfrm>
          <a:prstGeom prst="rect">
            <a:avLst/>
          </a:prstGeom>
        </p:spPr>
      </p:pic>
    </p:spTree>
    <p:extLst>
      <p:ext uri="{BB962C8B-B14F-4D97-AF65-F5344CB8AC3E}">
        <p14:creationId xmlns:p14="http://schemas.microsoft.com/office/powerpoint/2010/main" val="130530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7421A89-7AE7-48AF-9BD6-C3F7479782F5}"/>
              </a:ext>
            </a:extLst>
          </p:cNvPr>
          <p:cNvPicPr>
            <a:picLocks noChangeAspect="1"/>
          </p:cNvPicPr>
          <p:nvPr/>
        </p:nvPicPr>
        <p:blipFill>
          <a:blip r:embed="rId2"/>
          <a:stretch>
            <a:fillRect/>
          </a:stretch>
        </p:blipFill>
        <p:spPr>
          <a:xfrm>
            <a:off x="5868144" y="4576440"/>
            <a:ext cx="2685678" cy="2014259"/>
          </a:xfrm>
          <a:prstGeom prst="rect">
            <a:avLst/>
          </a:prstGeom>
        </p:spPr>
      </p:pic>
      <p:pic>
        <p:nvPicPr>
          <p:cNvPr id="4" name="Obraz 3">
            <a:extLst>
              <a:ext uri="{FF2B5EF4-FFF2-40B4-BE49-F238E27FC236}">
                <a16:creationId xmlns:a16="http://schemas.microsoft.com/office/drawing/2014/main" id="{78FD34B2-492E-4AAD-B8B1-3B3E94537CE2}"/>
              </a:ext>
            </a:extLst>
          </p:cNvPr>
          <p:cNvPicPr>
            <a:picLocks noChangeAspect="1"/>
          </p:cNvPicPr>
          <p:nvPr/>
        </p:nvPicPr>
        <p:blipFill>
          <a:blip r:embed="rId3"/>
          <a:stretch>
            <a:fillRect/>
          </a:stretch>
        </p:blipFill>
        <p:spPr>
          <a:xfrm>
            <a:off x="807428" y="4000253"/>
            <a:ext cx="3404532" cy="2453083"/>
          </a:xfrm>
          <a:prstGeom prst="rect">
            <a:avLst/>
          </a:prstGeom>
        </p:spPr>
      </p:pic>
      <p:sp>
        <p:nvSpPr>
          <p:cNvPr id="468994" name="Text Box 2"/>
          <p:cNvSpPr txBox="1">
            <a:spLocks noChangeArrowheads="1"/>
          </p:cNvSpPr>
          <p:nvPr/>
        </p:nvSpPr>
        <p:spPr bwMode="auto">
          <a:xfrm>
            <a:off x="323528" y="260649"/>
            <a:ext cx="864096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altLang="pl-PL" sz="3200" b="1" u="sng" dirty="0">
                <a:latin typeface="Times New Roman" panose="02020603050405020304" pitchFamily="18" charset="0"/>
                <a:cs typeface="Times New Roman" panose="02020603050405020304" pitchFamily="18" charset="0"/>
              </a:rPr>
              <a:t>WORKSHOPS </a:t>
            </a:r>
            <a:r>
              <a:rPr lang="en-US" altLang="pl-PL" sz="2800" b="1" u="sng" dirty="0">
                <a:latin typeface="Times New Roman" panose="02020603050405020304" pitchFamily="18" charset="0"/>
                <a:cs typeface="Times New Roman" panose="02020603050405020304" pitchFamily="18" charset="0"/>
              </a:rPr>
              <a:t> </a:t>
            </a:r>
            <a:endParaRPr lang="pl-PL" altLang="pl-PL" sz="2800" b="1" u="sng" dirty="0">
              <a:latin typeface="Times New Roman" panose="02020603050405020304" pitchFamily="18" charset="0"/>
              <a:cs typeface="Times New Roman" panose="02020603050405020304" pitchFamily="18" charset="0"/>
            </a:endParaRPr>
          </a:p>
          <a:p>
            <a:endParaRPr lang="pl-PL" altLang="pl-PL" sz="2800" dirty="0">
              <a:latin typeface="Times New Roman" panose="02020603050405020304" pitchFamily="18" charset="0"/>
              <a:cs typeface="Times New Roman" panose="02020603050405020304" pitchFamily="18" charset="0"/>
            </a:endParaRPr>
          </a:p>
          <a:p>
            <a:r>
              <a:rPr lang="en-US" altLang="pl-PL" sz="2800" dirty="0">
                <a:latin typeface="Times New Roman" panose="02020603050405020304" pitchFamily="18" charset="0"/>
                <a:cs typeface="Times New Roman" panose="02020603050405020304" pitchFamily="18" charset="0"/>
              </a:rPr>
              <a:t>Each consists of two parts: </a:t>
            </a:r>
            <a:endParaRPr lang="pl-PL" altLang="pl-PL" sz="2800" dirty="0">
              <a:latin typeface="Times New Roman" panose="02020603050405020304" pitchFamily="18" charset="0"/>
              <a:cs typeface="Times New Roman" panose="02020603050405020304" pitchFamily="18" charset="0"/>
            </a:endParaRPr>
          </a:p>
          <a:p>
            <a:endParaRPr lang="pl-PL" altLang="pl-PL" sz="2800" dirty="0">
              <a:latin typeface="Times New Roman" panose="02020603050405020304" pitchFamily="18" charset="0"/>
              <a:cs typeface="Times New Roman" panose="02020603050405020304" pitchFamily="18" charset="0"/>
            </a:endParaRPr>
          </a:p>
          <a:p>
            <a:r>
              <a:rPr lang="pl-PL" altLang="pl-PL" sz="2800" u="sng" dirty="0">
                <a:latin typeface="Times New Roman" panose="02020603050405020304" pitchFamily="18" charset="0"/>
                <a:cs typeface="Times New Roman" panose="02020603050405020304" pitchFamily="18" charset="0"/>
              </a:rPr>
              <a:t>I. </a:t>
            </a:r>
            <a:r>
              <a:rPr lang="pl-PL" altLang="pl-PL" sz="2800" u="sng" dirty="0" err="1">
                <a:latin typeface="Times New Roman" panose="02020603050405020304" pitchFamily="18" charset="0"/>
                <a:cs typeface="Times New Roman" panose="02020603050405020304" pitchFamily="18" charset="0"/>
              </a:rPr>
              <a:t>Theoretical</a:t>
            </a:r>
            <a:r>
              <a:rPr lang="pl-PL" altLang="pl-PL" sz="2800" u="sng" dirty="0">
                <a:latin typeface="Times New Roman" panose="02020603050405020304" pitchFamily="18" charset="0"/>
                <a:cs typeface="Times New Roman" panose="02020603050405020304" pitchFamily="18" charset="0"/>
              </a:rPr>
              <a:t> part:</a:t>
            </a:r>
            <a:endParaRPr lang="pl-PL" altLang="pl-PL"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The ecosystem of rural areas (how to protect and how to multiply agricultural biodiversity); </a:t>
            </a:r>
            <a:endParaRPr lang="pl-PL" altLang="pl-PL"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Traditional Polish varieties of fruit trees; </a:t>
            </a:r>
            <a:endParaRPr lang="pl-PL" altLang="pl-PL"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How to set up a new traditional orchard (choice of place, selection of varieties, soil preparation, etc.); </a:t>
            </a:r>
            <a:endParaRPr lang="pl-PL" altLang="pl-PL"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Care of a young orchard - fertilization, cutting, ecological protection against pests, etc.);</a:t>
            </a:r>
            <a:endParaRPr lang="pl-PL" altLang="pl-PL"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pl-PL" altLang="pl-PL" sz="2800" dirty="0">
                <a:latin typeface="Times New Roman" panose="02020603050405020304" pitchFamily="18" charset="0"/>
                <a:cs typeface="Times New Roman" panose="02020603050405020304" pitchFamily="18" charset="0"/>
              </a:rPr>
              <a:t>Fruit processing. </a:t>
            </a:r>
            <a:endParaRPr lang="en-US" alt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496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468994" name="Text Box 2"/>
          <p:cNvSpPr txBox="1">
            <a:spLocks noChangeArrowheads="1"/>
          </p:cNvSpPr>
          <p:nvPr/>
        </p:nvSpPr>
        <p:spPr bwMode="auto">
          <a:xfrm>
            <a:off x="323528" y="260649"/>
            <a:ext cx="864096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l-PL" altLang="pl-PL" sz="2800" b="1" u="sng" dirty="0">
                <a:latin typeface="Times New Roman" panose="02020603050405020304" pitchFamily="18" charset="0"/>
                <a:cs typeface="Times New Roman" panose="02020603050405020304" pitchFamily="18" charset="0"/>
              </a:rPr>
              <a:t>WORKSHOPS</a:t>
            </a:r>
            <a:r>
              <a:rPr lang="pl-PL" altLang="pl-PL" sz="2800" b="1" dirty="0">
                <a:latin typeface="Times New Roman" panose="02020603050405020304" pitchFamily="18" charset="0"/>
                <a:cs typeface="Times New Roman" panose="02020603050405020304" pitchFamily="18" charset="0"/>
              </a:rPr>
              <a:t> </a:t>
            </a:r>
            <a:r>
              <a:rPr lang="en-US" altLang="pl-PL" sz="2800" b="1" dirty="0">
                <a:latin typeface="Times New Roman" panose="02020603050405020304" pitchFamily="18" charset="0"/>
                <a:cs typeface="Times New Roman" panose="02020603050405020304" pitchFamily="18" charset="0"/>
              </a:rPr>
              <a:t> </a:t>
            </a:r>
            <a:endParaRPr lang="pl-PL" altLang="pl-PL" sz="2800" b="1" dirty="0">
              <a:latin typeface="Times New Roman" panose="02020603050405020304" pitchFamily="18" charset="0"/>
              <a:cs typeface="Times New Roman" panose="02020603050405020304" pitchFamily="18" charset="0"/>
            </a:endParaRPr>
          </a:p>
          <a:p>
            <a:pPr algn="ctr"/>
            <a:endParaRPr lang="pl-PL" altLang="pl-PL" sz="2800" dirty="0">
              <a:latin typeface="Times New Roman" panose="02020603050405020304" pitchFamily="18" charset="0"/>
              <a:cs typeface="Times New Roman" panose="02020603050405020304" pitchFamily="18" charset="0"/>
            </a:endParaRPr>
          </a:p>
          <a:p>
            <a:endParaRPr lang="pl-PL" altLang="pl-PL" sz="2800" u="sng" dirty="0">
              <a:latin typeface="Times New Roman" panose="02020603050405020304" pitchFamily="18" charset="0"/>
              <a:cs typeface="Times New Roman" panose="02020603050405020304" pitchFamily="18" charset="0"/>
            </a:endParaRPr>
          </a:p>
          <a:p>
            <a:r>
              <a:rPr lang="pl-PL" altLang="pl-PL" sz="2800" u="sng" dirty="0">
                <a:latin typeface="Times New Roman" panose="02020603050405020304" pitchFamily="18" charset="0"/>
                <a:cs typeface="Times New Roman" panose="02020603050405020304" pitchFamily="18" charset="0"/>
              </a:rPr>
              <a:t>II. </a:t>
            </a:r>
            <a:r>
              <a:rPr lang="pl-PL" altLang="pl-PL" sz="2800" u="sng" dirty="0" err="1">
                <a:latin typeface="Times New Roman" panose="02020603050405020304" pitchFamily="18" charset="0"/>
                <a:cs typeface="Times New Roman" panose="02020603050405020304" pitchFamily="18" charset="0"/>
              </a:rPr>
              <a:t>Practical</a:t>
            </a:r>
            <a:r>
              <a:rPr lang="pl-PL" altLang="pl-PL" sz="2800" u="sng" dirty="0">
                <a:latin typeface="Times New Roman" panose="02020603050405020304" pitchFamily="18" charset="0"/>
                <a:cs typeface="Times New Roman" panose="02020603050405020304" pitchFamily="18" charset="0"/>
              </a:rPr>
              <a:t> part: </a:t>
            </a: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How to prepare the area according to the plan;</a:t>
            </a: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How to plant a tree;</a:t>
            </a: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How to protect a tree;</a:t>
            </a:r>
          </a:p>
          <a:p>
            <a:pPr marL="457200" indent="-457200">
              <a:buFont typeface="Wingdings" panose="05000000000000000000" pitchFamily="2" charset="2"/>
              <a:buChar char="Ø"/>
            </a:pPr>
            <a:r>
              <a:rPr lang="en-US" altLang="pl-PL" sz="2800" dirty="0">
                <a:latin typeface="Times New Roman" panose="02020603050405020304" pitchFamily="18" charset="0"/>
                <a:cs typeface="Times New Roman" panose="02020603050405020304" pitchFamily="18" charset="0"/>
              </a:rPr>
              <a:t>How to cut and form the crowns of young trees</a:t>
            </a:r>
            <a:r>
              <a:rPr lang="pl-PL" altLang="pl-PL" sz="2800" dirty="0">
                <a:latin typeface="Times New Roman" panose="02020603050405020304" pitchFamily="18" charset="0"/>
                <a:cs typeface="Times New Roman" panose="02020603050405020304" pitchFamily="18" charset="0"/>
              </a:rPr>
              <a:t>.</a:t>
            </a:r>
            <a:endParaRPr lang="en-US" altLang="pl-PL" sz="2800" dirty="0">
              <a:latin typeface="Times New Roman" panose="02020603050405020304" pitchFamily="18" charset="0"/>
              <a:cs typeface="Times New Roman" panose="02020603050405020304" pitchFamily="18" charset="0"/>
            </a:endParaRPr>
          </a:p>
        </p:txBody>
      </p:sp>
      <p:pic>
        <p:nvPicPr>
          <p:cNvPr id="3" name="Obraz 2">
            <a:extLst>
              <a:ext uri="{FF2B5EF4-FFF2-40B4-BE49-F238E27FC236}">
                <a16:creationId xmlns:a16="http://schemas.microsoft.com/office/drawing/2014/main" id="{4A81AB61-C2B9-4074-937F-EF4816420A07}"/>
              </a:ext>
            </a:extLst>
          </p:cNvPr>
          <p:cNvPicPr>
            <a:picLocks noChangeAspect="1"/>
          </p:cNvPicPr>
          <p:nvPr/>
        </p:nvPicPr>
        <p:blipFill>
          <a:blip r:embed="rId2"/>
          <a:stretch>
            <a:fillRect/>
          </a:stretch>
        </p:blipFill>
        <p:spPr>
          <a:xfrm>
            <a:off x="5868144" y="4576440"/>
            <a:ext cx="2685678" cy="2014259"/>
          </a:xfrm>
          <a:prstGeom prst="rect">
            <a:avLst/>
          </a:prstGeom>
        </p:spPr>
      </p:pic>
      <p:pic>
        <p:nvPicPr>
          <p:cNvPr id="2" name="Obraz 1">
            <a:extLst>
              <a:ext uri="{FF2B5EF4-FFF2-40B4-BE49-F238E27FC236}">
                <a16:creationId xmlns:a16="http://schemas.microsoft.com/office/drawing/2014/main" id="{85AB3CA4-A46B-4D85-9C8D-E46DC1724B4B}"/>
              </a:ext>
            </a:extLst>
          </p:cNvPr>
          <p:cNvPicPr>
            <a:picLocks noChangeAspect="1"/>
          </p:cNvPicPr>
          <p:nvPr/>
        </p:nvPicPr>
        <p:blipFill>
          <a:blip r:embed="rId3"/>
          <a:stretch>
            <a:fillRect/>
          </a:stretch>
        </p:blipFill>
        <p:spPr>
          <a:xfrm>
            <a:off x="807428" y="4000253"/>
            <a:ext cx="3404532" cy="2453083"/>
          </a:xfrm>
          <a:prstGeom prst="rect">
            <a:avLst/>
          </a:prstGeom>
        </p:spPr>
      </p:pic>
    </p:spTree>
    <p:extLst>
      <p:ext uri="{BB962C8B-B14F-4D97-AF65-F5344CB8AC3E}">
        <p14:creationId xmlns:p14="http://schemas.microsoft.com/office/powerpoint/2010/main" val="2547848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467972" name="Text Box 4"/>
          <p:cNvSpPr txBox="1">
            <a:spLocks noChangeArrowheads="1"/>
          </p:cNvSpPr>
          <p:nvPr/>
        </p:nvSpPr>
        <p:spPr bwMode="auto">
          <a:xfrm>
            <a:off x="-35396" y="12700"/>
            <a:ext cx="399052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pl-PL" sz="2000" dirty="0">
                <a:solidFill>
                  <a:srgbClr val="000000"/>
                </a:solidFill>
                <a:latin typeface="Times New Roman" panose="02020603050405020304" pitchFamily="18" charset="0"/>
                <a:cs typeface="Times New Roman" panose="02020603050405020304" pitchFamily="18" charset="0"/>
              </a:rPr>
              <a:t>In 2016, 14 workshops took place – in the picture: ODR </a:t>
            </a:r>
            <a:r>
              <a:rPr lang="en-US" altLang="pl-PL" sz="2000" dirty="0" err="1">
                <a:solidFill>
                  <a:srgbClr val="000000"/>
                </a:solidFill>
                <a:latin typeface="Times New Roman" panose="02020603050405020304" pitchFamily="18" charset="0"/>
                <a:cs typeface="Times New Roman" panose="02020603050405020304" pitchFamily="18" charset="0"/>
              </a:rPr>
              <a:t>Boguchwała</a:t>
            </a:r>
            <a:r>
              <a:rPr lang="en-US" altLang="pl-PL" sz="2000" dirty="0">
                <a:solidFill>
                  <a:srgbClr val="000000"/>
                </a:solidFill>
                <a:latin typeface="Times New Roman" panose="02020603050405020304" pitchFamily="18" charset="0"/>
                <a:cs typeface="Times New Roman" panose="02020603050405020304" pitchFamily="18" charset="0"/>
              </a:rPr>
              <a:t>; Eco-village in Opole; workshop in </a:t>
            </a:r>
            <a:r>
              <a:rPr lang="en-US" altLang="pl-PL" sz="2000" dirty="0" err="1">
                <a:solidFill>
                  <a:srgbClr val="000000"/>
                </a:solidFill>
                <a:latin typeface="Times New Roman" panose="02020603050405020304" pitchFamily="18" charset="0"/>
                <a:cs typeface="Times New Roman" panose="02020603050405020304" pitchFamily="18" charset="0"/>
              </a:rPr>
              <a:t>Cisza</a:t>
            </a:r>
            <a:r>
              <a:rPr lang="en-US" altLang="pl-PL" sz="2000" dirty="0">
                <a:solidFill>
                  <a:srgbClr val="000000"/>
                </a:solidFill>
                <a:latin typeface="Times New Roman" panose="02020603050405020304" pitchFamily="18" charset="0"/>
                <a:cs typeface="Times New Roman" panose="02020603050405020304" pitchFamily="18" charset="0"/>
              </a:rPr>
              <a:t> /</a:t>
            </a:r>
            <a:r>
              <a:rPr lang="en-US" altLang="pl-PL" sz="2000" dirty="0" err="1">
                <a:solidFill>
                  <a:srgbClr val="000000"/>
                </a:solidFill>
                <a:latin typeface="Times New Roman" panose="02020603050405020304" pitchFamily="18" charset="0"/>
                <a:cs typeface="Times New Roman" panose="02020603050405020304" pitchFamily="18" charset="0"/>
              </a:rPr>
              <a:t>comune</a:t>
            </a:r>
            <a:r>
              <a:rPr lang="en-US" altLang="pl-PL" sz="2000" dirty="0">
                <a:solidFill>
                  <a:srgbClr val="000000"/>
                </a:solidFill>
                <a:latin typeface="Times New Roman" panose="02020603050405020304" pitchFamily="18" charset="0"/>
                <a:cs typeface="Times New Roman" panose="02020603050405020304" pitchFamily="18" charset="0"/>
              </a:rPr>
              <a:t> </a:t>
            </a:r>
            <a:r>
              <a:rPr lang="en-US" altLang="pl-PL" sz="2000" dirty="0" err="1">
                <a:solidFill>
                  <a:srgbClr val="000000"/>
                </a:solidFill>
                <a:latin typeface="Times New Roman" panose="02020603050405020304" pitchFamily="18" charset="0"/>
                <a:cs typeface="Times New Roman" panose="02020603050405020304" pitchFamily="18" charset="0"/>
              </a:rPr>
              <a:t>Kluki</a:t>
            </a:r>
            <a:r>
              <a:rPr lang="en-US" altLang="pl-PL" sz="2000" dirty="0">
                <a:solidFill>
                  <a:srgbClr val="000000"/>
                </a:solidFill>
                <a:latin typeface="Times New Roman" panose="02020603050405020304" pitchFamily="18" charset="0"/>
                <a:cs typeface="Times New Roman" panose="02020603050405020304" pitchFamily="18" charset="0"/>
              </a:rPr>
              <a:t> – </a:t>
            </a:r>
            <a:r>
              <a:rPr lang="en-US" altLang="pl-PL" sz="2000" dirty="0" err="1">
                <a:solidFill>
                  <a:srgbClr val="000000"/>
                </a:solidFill>
                <a:latin typeface="Times New Roman" panose="02020603050405020304" pitchFamily="18" charset="0"/>
                <a:cs typeface="Times New Roman" panose="02020603050405020304" pitchFamily="18" charset="0"/>
              </a:rPr>
              <a:t>Lodzkie</a:t>
            </a:r>
            <a:r>
              <a:rPr lang="en-US" altLang="pl-PL" sz="2000" dirty="0">
                <a:solidFill>
                  <a:srgbClr val="000000"/>
                </a:solidFill>
                <a:latin typeface="Times New Roman" panose="02020603050405020304" pitchFamily="18" charset="0"/>
                <a:cs typeface="Times New Roman" panose="02020603050405020304" pitchFamily="18" charset="0"/>
              </a:rPr>
              <a:t> Region/</a:t>
            </a:r>
            <a:endParaRPr lang="pl-PL" altLang="pl-PL" sz="2000" dirty="0">
              <a:latin typeface="Times New Roman" panose="02020603050405020304" pitchFamily="18" charset="0"/>
              <a:cs typeface="Times New Roman" panose="02020603050405020304" pitchFamily="18" charset="0"/>
            </a:endParaRPr>
          </a:p>
        </p:txBody>
      </p:sp>
      <p:pic>
        <p:nvPicPr>
          <p:cNvPr id="2" name="Obraz 1"/>
          <p:cNvPicPr>
            <a:picLocks noChangeAspect="1"/>
          </p:cNvPicPr>
          <p:nvPr/>
        </p:nvPicPr>
        <p:blipFill>
          <a:blip r:embed="rId2"/>
          <a:stretch>
            <a:fillRect/>
          </a:stretch>
        </p:blipFill>
        <p:spPr>
          <a:xfrm>
            <a:off x="3877044" y="0"/>
            <a:ext cx="5256684" cy="3938636"/>
          </a:xfrm>
          <a:prstGeom prst="rect">
            <a:avLst/>
          </a:prstGeom>
        </p:spPr>
      </p:pic>
      <p:pic>
        <p:nvPicPr>
          <p:cNvPr id="3" name="Obraz 2"/>
          <p:cNvPicPr>
            <a:picLocks noChangeAspect="1"/>
          </p:cNvPicPr>
          <p:nvPr/>
        </p:nvPicPr>
        <p:blipFill>
          <a:blip r:embed="rId3"/>
          <a:stretch>
            <a:fillRect/>
          </a:stretch>
        </p:blipFill>
        <p:spPr>
          <a:xfrm>
            <a:off x="0" y="1656616"/>
            <a:ext cx="3903910" cy="5227411"/>
          </a:xfrm>
          <a:prstGeom prst="rect">
            <a:avLst/>
          </a:prstGeom>
        </p:spPr>
      </p:pic>
      <p:pic>
        <p:nvPicPr>
          <p:cNvPr id="4" name="Obraz 3"/>
          <p:cNvPicPr>
            <a:picLocks noChangeAspect="1"/>
          </p:cNvPicPr>
          <p:nvPr/>
        </p:nvPicPr>
        <p:blipFill>
          <a:blip r:embed="rId4"/>
          <a:stretch>
            <a:fillRect/>
          </a:stretch>
        </p:blipFill>
        <p:spPr>
          <a:xfrm>
            <a:off x="3877044" y="2924944"/>
            <a:ext cx="5256683" cy="3946483"/>
          </a:xfrm>
          <a:prstGeom prst="rect">
            <a:avLst/>
          </a:prstGeom>
        </p:spPr>
      </p:pic>
    </p:spTree>
    <p:extLst>
      <p:ext uri="{BB962C8B-B14F-4D97-AF65-F5344CB8AC3E}">
        <p14:creationId xmlns:p14="http://schemas.microsoft.com/office/powerpoint/2010/main" val="285384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7A25FC1F-03F8-4D5A-902B-E865EA121B7C}"/>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303" b="100000" l="935" r="99533"/>
                    </a14:imgEffect>
                  </a14:imgLayer>
                </a14:imgProps>
              </a:ext>
            </a:extLst>
          </a:blip>
          <a:stretch>
            <a:fillRect/>
          </a:stretch>
        </p:blipFill>
        <p:spPr>
          <a:xfrm>
            <a:off x="147582" y="367747"/>
            <a:ext cx="2736304" cy="2817286"/>
          </a:xfrm>
          <a:prstGeom prst="rect">
            <a:avLst/>
          </a:prstGeom>
        </p:spPr>
      </p:pic>
      <p:pic>
        <p:nvPicPr>
          <p:cNvPr id="3" name="Obraz 2"/>
          <p:cNvPicPr>
            <a:picLocks noChangeAspect="1"/>
          </p:cNvPicPr>
          <p:nvPr/>
        </p:nvPicPr>
        <p:blipFill>
          <a:blip r:embed="rId4"/>
          <a:stretch>
            <a:fillRect/>
          </a:stretch>
        </p:blipFill>
        <p:spPr>
          <a:xfrm>
            <a:off x="0" y="3569973"/>
            <a:ext cx="4932040" cy="3288027"/>
          </a:xfrm>
          <a:prstGeom prst="rect">
            <a:avLst/>
          </a:prstGeom>
        </p:spPr>
      </p:pic>
      <p:pic>
        <p:nvPicPr>
          <p:cNvPr id="5" name="Obraz 4"/>
          <p:cNvPicPr>
            <a:picLocks noChangeAspect="1"/>
          </p:cNvPicPr>
          <p:nvPr/>
        </p:nvPicPr>
        <p:blipFill>
          <a:blip r:embed="rId5"/>
          <a:stretch>
            <a:fillRect/>
          </a:stretch>
        </p:blipFill>
        <p:spPr>
          <a:xfrm>
            <a:off x="3031468" y="29278"/>
            <a:ext cx="6126698" cy="4293096"/>
          </a:xfrm>
          <a:prstGeom prst="rect">
            <a:avLst/>
          </a:prstGeom>
        </p:spPr>
      </p:pic>
      <p:pic>
        <p:nvPicPr>
          <p:cNvPr id="6" name="Obraz 5"/>
          <p:cNvPicPr>
            <a:picLocks noChangeAspect="1"/>
          </p:cNvPicPr>
          <p:nvPr/>
        </p:nvPicPr>
        <p:blipFill>
          <a:blip r:embed="rId6"/>
          <a:stretch>
            <a:fillRect/>
          </a:stretch>
        </p:blipFill>
        <p:spPr>
          <a:xfrm>
            <a:off x="4716015" y="3913047"/>
            <a:ext cx="4427985" cy="2944953"/>
          </a:xfrm>
          <a:prstGeom prst="rect">
            <a:avLst/>
          </a:prstGeom>
        </p:spPr>
      </p:pic>
      <p:sp>
        <p:nvSpPr>
          <p:cNvPr id="2" name="pole tekstowe 1">
            <a:extLst>
              <a:ext uri="{FF2B5EF4-FFF2-40B4-BE49-F238E27FC236}">
                <a16:creationId xmlns:a16="http://schemas.microsoft.com/office/drawing/2014/main" id="{725C7E1D-A31A-437B-8253-D80914EC5D7C}"/>
              </a:ext>
            </a:extLst>
          </p:cNvPr>
          <p:cNvSpPr txBox="1"/>
          <p:nvPr/>
        </p:nvSpPr>
        <p:spPr>
          <a:xfrm>
            <a:off x="323528" y="984210"/>
            <a:ext cx="2448272" cy="1815882"/>
          </a:xfrm>
          <a:prstGeom prst="rect">
            <a:avLst/>
          </a:prstGeom>
          <a:noFill/>
        </p:spPr>
        <p:txBody>
          <a:bodyPr wrap="square" rtlCol="0">
            <a:spAutoFit/>
          </a:bodyPr>
          <a:lstStyle/>
          <a:p>
            <a:pPr algn="ctr"/>
            <a:r>
              <a:rPr lang="pl-PL" sz="2800" dirty="0">
                <a:latin typeface="Times New Roman" panose="02020603050405020304" pitchFamily="18" charset="0"/>
                <a:cs typeface="Times New Roman" panose="02020603050405020304" pitchFamily="18" charset="0"/>
              </a:rPr>
              <a:t>Field work, measurements </a:t>
            </a:r>
          </a:p>
          <a:p>
            <a:pPr algn="ctr"/>
            <a:r>
              <a:rPr lang="pl-PL" sz="2800" dirty="0">
                <a:latin typeface="Times New Roman" panose="02020603050405020304" pitchFamily="18" charset="0"/>
                <a:cs typeface="Times New Roman" panose="02020603050405020304" pitchFamily="18" charset="0"/>
              </a:rPr>
              <a:t>&amp; </a:t>
            </a:r>
          </a:p>
          <a:p>
            <a:pPr algn="ctr"/>
            <a:r>
              <a:rPr lang="pl-PL" sz="2800" dirty="0">
                <a:latin typeface="Times New Roman" panose="02020603050405020304" pitchFamily="18" charset="0"/>
                <a:cs typeface="Times New Roman" panose="02020603050405020304" pitchFamily="18" charset="0"/>
              </a:rPr>
              <a:t>plantings…</a:t>
            </a:r>
          </a:p>
        </p:txBody>
      </p:sp>
    </p:spTree>
    <p:extLst>
      <p:ext uri="{BB962C8B-B14F-4D97-AF65-F5344CB8AC3E}">
        <p14:creationId xmlns:p14="http://schemas.microsoft.com/office/powerpoint/2010/main" val="55758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22C9F0B7-1D09-4432-8593-CD57E9F038FE}"/>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303" b="100000" l="935" r="99533"/>
                    </a14:imgEffect>
                  </a14:imgLayer>
                </a14:imgProps>
              </a:ext>
            </a:extLst>
          </a:blip>
          <a:stretch>
            <a:fillRect/>
          </a:stretch>
        </p:blipFill>
        <p:spPr>
          <a:xfrm>
            <a:off x="683568" y="3524657"/>
            <a:ext cx="2736304" cy="2817286"/>
          </a:xfrm>
          <a:prstGeom prst="rect">
            <a:avLst/>
          </a:prstGeom>
        </p:spPr>
      </p:pic>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726" y="0"/>
            <a:ext cx="4721274" cy="6321371"/>
          </a:xfrm>
          <a:prstGeom prst="rect">
            <a:avLst/>
          </a:prstGeom>
        </p:spPr>
      </p:pic>
      <p:sp>
        <p:nvSpPr>
          <p:cNvPr id="5" name="Prostokąt 4"/>
          <p:cNvSpPr/>
          <p:nvPr/>
        </p:nvSpPr>
        <p:spPr>
          <a:xfrm>
            <a:off x="251520" y="3933056"/>
            <a:ext cx="6606480" cy="1384995"/>
          </a:xfrm>
          <a:prstGeom prst="rect">
            <a:avLst/>
          </a:prstGeom>
        </p:spPr>
        <p:txBody>
          <a:bodyPr wrap="square">
            <a:spAutoFit/>
          </a:bodyPr>
          <a:lstStyle/>
          <a:p>
            <a:endParaRPr lang="pl-PL" sz="2800" dirty="0"/>
          </a:p>
          <a:p>
            <a:endParaRPr lang="pl-PL" sz="2800" dirty="0"/>
          </a:p>
          <a:p>
            <a:r>
              <a:rPr lang="pl-PL" sz="2800" dirty="0">
                <a:latin typeface="Times New Roman" panose="02020603050405020304" pitchFamily="18" charset="0"/>
                <a:cs typeface="Times New Roman" panose="02020603050405020304" pitchFamily="18" charset="0"/>
              </a:rPr>
              <a:t>A spectacular change…</a:t>
            </a:r>
            <a:endParaRPr lang="en-US" sz="2800" dirty="0">
              <a:latin typeface="Times New Roman" panose="02020603050405020304" pitchFamily="18" charset="0"/>
              <a:cs typeface="Times New Roman" panose="02020603050405020304" pitchFamily="18" charset="0"/>
            </a:endParaRPr>
          </a:p>
        </p:txBody>
      </p:sp>
      <p:pic>
        <p:nvPicPr>
          <p:cNvPr id="6" name="Obraz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3" y="0"/>
            <a:ext cx="4475989" cy="3356992"/>
          </a:xfrm>
          <a:prstGeom prst="rect">
            <a:avLst/>
          </a:prstGeom>
        </p:spPr>
      </p:pic>
    </p:spTree>
    <p:extLst>
      <p:ext uri="{BB962C8B-B14F-4D97-AF65-F5344CB8AC3E}">
        <p14:creationId xmlns:p14="http://schemas.microsoft.com/office/powerpoint/2010/main" val="1504317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1429" y="212266"/>
            <a:ext cx="4979381" cy="6677477"/>
          </a:xfrm>
          <a:prstGeom prst="rect">
            <a:avLst/>
          </a:prstGeom>
        </p:spPr>
      </p:pic>
      <p:pic>
        <p:nvPicPr>
          <p:cNvPr id="4" name="Obraz 3"/>
          <p:cNvPicPr>
            <a:picLocks noChangeAspect="1"/>
          </p:cNvPicPr>
          <p:nvPr/>
        </p:nvPicPr>
        <p:blipFill>
          <a:blip r:embed="rId3"/>
          <a:stretch>
            <a:fillRect/>
          </a:stretch>
        </p:blipFill>
        <p:spPr>
          <a:xfrm>
            <a:off x="3197443" y="2420888"/>
            <a:ext cx="5946557" cy="4468855"/>
          </a:xfrm>
          <a:prstGeom prst="rect">
            <a:avLst/>
          </a:prstGeom>
        </p:spPr>
      </p:pic>
      <p:pic>
        <p:nvPicPr>
          <p:cNvPr id="5" name="Obraz 4">
            <a:extLst>
              <a:ext uri="{FF2B5EF4-FFF2-40B4-BE49-F238E27FC236}">
                <a16:creationId xmlns:a16="http://schemas.microsoft.com/office/drawing/2014/main" id="{2F2F3872-802F-4CA5-A5D6-CF490151DAC8}"/>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303" b="100000" l="935" r="99533"/>
                    </a14:imgEffect>
                  </a14:imgLayer>
                </a14:imgProps>
              </a:ext>
            </a:extLst>
          </a:blip>
          <a:stretch>
            <a:fillRect/>
          </a:stretch>
        </p:blipFill>
        <p:spPr>
          <a:xfrm>
            <a:off x="5963117" y="188640"/>
            <a:ext cx="1947737" cy="2005381"/>
          </a:xfrm>
          <a:prstGeom prst="rect">
            <a:avLst/>
          </a:prstGeom>
        </p:spPr>
      </p:pic>
      <p:sp>
        <p:nvSpPr>
          <p:cNvPr id="2" name="pole tekstowe 1">
            <a:extLst>
              <a:ext uri="{FF2B5EF4-FFF2-40B4-BE49-F238E27FC236}">
                <a16:creationId xmlns:a16="http://schemas.microsoft.com/office/drawing/2014/main" id="{97880C35-6A75-4D49-88F4-7E9213CA1725}"/>
              </a:ext>
            </a:extLst>
          </p:cNvPr>
          <p:cNvSpPr txBox="1"/>
          <p:nvPr/>
        </p:nvSpPr>
        <p:spPr>
          <a:xfrm>
            <a:off x="5148064" y="980728"/>
            <a:ext cx="3744416" cy="523220"/>
          </a:xfrm>
          <a:prstGeom prst="rect">
            <a:avLst/>
          </a:prstGeom>
          <a:noFill/>
        </p:spPr>
        <p:txBody>
          <a:bodyPr wrap="square" rtlCol="0">
            <a:spAutoFit/>
          </a:bodyPr>
          <a:lstStyle/>
          <a:p>
            <a:r>
              <a:rPr lang="pl-PL" sz="2800" dirty="0">
                <a:latin typeface="Times New Roman" panose="02020603050405020304" pitchFamily="18" charset="0"/>
                <a:cs typeface="Times New Roman" panose="02020603050405020304" pitchFamily="18" charset="0"/>
              </a:rPr>
              <a:t>A </a:t>
            </a:r>
            <a:r>
              <a:rPr lang="pl-PL" sz="2800" dirty="0" err="1">
                <a:latin typeface="Times New Roman" panose="02020603050405020304" pitchFamily="18" charset="0"/>
                <a:cs typeface="Times New Roman" panose="02020603050405020304" pitchFamily="18" charset="0"/>
              </a:rPr>
              <a:t>new</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landscape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view</a:t>
            </a:r>
            <a:r>
              <a:rPr lang="pl-PL"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305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4702447" y="1580354"/>
            <a:ext cx="4441553" cy="5301208"/>
          </a:xfrm>
          <a:prstGeom prst="rect">
            <a:avLst/>
          </a:prstGeom>
        </p:spPr>
      </p:pic>
      <p:sp>
        <p:nvSpPr>
          <p:cNvPr id="5" name="Prostokąt 4"/>
          <p:cNvSpPr/>
          <p:nvPr/>
        </p:nvSpPr>
        <p:spPr>
          <a:xfrm>
            <a:off x="647564" y="149731"/>
            <a:ext cx="7848872"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A model traditional orchard at ODR </a:t>
            </a:r>
            <a:r>
              <a:rPr lang="en-US" sz="2400" dirty="0" err="1">
                <a:latin typeface="Times New Roman" panose="02020603050405020304" pitchFamily="18" charset="0"/>
                <a:cs typeface="Times New Roman" panose="02020603050405020304" pitchFamily="18" charset="0"/>
              </a:rPr>
              <a:t>Boguchwała</a:t>
            </a:r>
            <a:r>
              <a:rPr lang="en-US" sz="2400" dirty="0">
                <a:latin typeface="Times New Roman" panose="02020603050405020304" pitchFamily="18" charset="0"/>
                <a:cs typeface="Times New Roman" panose="02020603050405020304" pitchFamily="18" charset="0"/>
              </a:rPr>
              <a:t> - a place of education for farmers from </a:t>
            </a:r>
            <a:r>
              <a:rPr lang="en-US" sz="2400" dirty="0" err="1">
                <a:latin typeface="Times New Roman" panose="02020603050405020304" pitchFamily="18" charset="0"/>
                <a:cs typeface="Times New Roman" panose="02020603050405020304" pitchFamily="18" charset="0"/>
              </a:rPr>
              <a:t>Podkarpacie</a:t>
            </a:r>
            <a:r>
              <a:rPr lang="en-US" sz="2400" dirty="0">
                <a:latin typeface="Times New Roman" panose="02020603050405020304" pitchFamily="18" charset="0"/>
                <a:cs typeface="Times New Roman" panose="02020603050405020304" pitchFamily="18" charset="0"/>
              </a:rPr>
              <a:t> Region</a:t>
            </a:r>
            <a:r>
              <a:rPr lang="pl-PL"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Obraz 5"/>
          <p:cNvPicPr>
            <a:picLocks noChangeAspect="1"/>
          </p:cNvPicPr>
          <p:nvPr/>
        </p:nvPicPr>
        <p:blipFill>
          <a:blip r:embed="rId3"/>
          <a:stretch>
            <a:fillRect/>
          </a:stretch>
        </p:blipFill>
        <p:spPr>
          <a:xfrm>
            <a:off x="-24955" y="2852936"/>
            <a:ext cx="5337503" cy="4005064"/>
          </a:xfrm>
          <a:prstGeom prst="rect">
            <a:avLst/>
          </a:prstGeom>
        </p:spPr>
      </p:pic>
      <p:pic>
        <p:nvPicPr>
          <p:cNvPr id="7" name="Obraz 6"/>
          <p:cNvPicPr>
            <a:picLocks noChangeAspect="1"/>
          </p:cNvPicPr>
          <p:nvPr/>
        </p:nvPicPr>
        <p:blipFill>
          <a:blip r:embed="rId4"/>
          <a:stretch>
            <a:fillRect/>
          </a:stretch>
        </p:blipFill>
        <p:spPr>
          <a:xfrm>
            <a:off x="0" y="858368"/>
            <a:ext cx="2195736" cy="2930672"/>
          </a:xfrm>
          <a:prstGeom prst="rect">
            <a:avLst/>
          </a:prstGeom>
        </p:spPr>
      </p:pic>
    </p:spTree>
    <p:extLst>
      <p:ext uri="{BB962C8B-B14F-4D97-AF65-F5344CB8AC3E}">
        <p14:creationId xmlns:p14="http://schemas.microsoft.com/office/powerpoint/2010/main" val="114300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87EFF29-95CF-44D5-9FE0-AFA699C8E2E0}"/>
              </a:ext>
            </a:extLst>
          </p:cNvPr>
          <p:cNvPicPr>
            <a:picLocks noChangeAspect="1"/>
          </p:cNvPicPr>
          <p:nvPr/>
        </p:nvPicPr>
        <p:blipFill>
          <a:blip r:embed="rId2"/>
          <a:stretch>
            <a:fillRect/>
          </a:stretch>
        </p:blipFill>
        <p:spPr>
          <a:xfrm>
            <a:off x="1336376" y="1794805"/>
            <a:ext cx="6471248" cy="3268390"/>
          </a:xfrm>
          <a:prstGeom prst="rect">
            <a:avLst/>
          </a:prstGeom>
          <a:ln>
            <a:noFill/>
          </a:ln>
          <a:effectLst>
            <a:softEdge rad="112500"/>
          </a:effectLst>
        </p:spPr>
      </p:pic>
      <p:sp>
        <p:nvSpPr>
          <p:cNvPr id="3" name="pole tekstowe 2">
            <a:extLst>
              <a:ext uri="{FF2B5EF4-FFF2-40B4-BE49-F238E27FC236}">
                <a16:creationId xmlns:a16="http://schemas.microsoft.com/office/drawing/2014/main" id="{F1FDD1D2-11E3-47B2-9B7C-10BF2DBAE648}"/>
              </a:ext>
            </a:extLst>
          </p:cNvPr>
          <p:cNvSpPr txBox="1"/>
          <p:nvPr/>
        </p:nvSpPr>
        <p:spPr>
          <a:xfrm>
            <a:off x="-29580" y="332656"/>
            <a:ext cx="9144000" cy="6986528"/>
          </a:xfrm>
          <a:prstGeom prst="rect">
            <a:avLst/>
          </a:prstGeom>
          <a:noFill/>
        </p:spPr>
        <p:txBody>
          <a:bodyPr wrap="square" rtlCol="0">
            <a:spAutoFit/>
          </a:bodyPr>
          <a:lstStyle/>
          <a:p>
            <a:pPr algn="ctr">
              <a:spcBef>
                <a:spcPts val="1200"/>
              </a:spcBef>
            </a:pPr>
            <a:r>
              <a:rPr lang="en-US" sz="2400" b="1" u="sng" dirty="0">
                <a:latin typeface="Times New Roman" panose="02020603050405020304" pitchFamily="18" charset="0"/>
                <a:cs typeface="Times New Roman" panose="02020603050405020304" pitchFamily="18" charset="0"/>
              </a:rPr>
              <a:t>Traditional orchards in Poland</a:t>
            </a:r>
            <a:endParaRPr lang="pl-PL" sz="2400" b="1" u="sng" dirty="0">
              <a:latin typeface="Times New Roman" panose="02020603050405020304" pitchFamily="18" charset="0"/>
              <a:cs typeface="Times New Roman" panose="02020603050405020304" pitchFamily="18" charset="0"/>
            </a:endParaRPr>
          </a:p>
          <a:p>
            <a:pPr algn="ctr">
              <a:spcBef>
                <a:spcPts val="1200"/>
              </a:spcBef>
            </a:pPr>
            <a:endParaRPr lang="en-US" sz="1000" b="1" u="sng" dirty="0">
              <a:latin typeface="Times New Roman" panose="02020603050405020304" pitchFamily="18" charset="0"/>
              <a:cs typeface="Times New Roman" panose="02020603050405020304" pitchFamily="18" charset="0"/>
            </a:endParaRPr>
          </a:p>
          <a:p>
            <a:pPr algn="ctr">
              <a:spcBef>
                <a:spcPts val="1200"/>
              </a:spcBef>
            </a:pPr>
            <a:r>
              <a:rPr lang="en-US" sz="2400" dirty="0">
                <a:latin typeface="Times New Roman" panose="02020603050405020304" pitchFamily="18" charset="0"/>
                <a:cs typeface="Times New Roman" panose="02020603050405020304" pitchFamily="18" charset="0"/>
              </a:rPr>
              <a:t>The history of traditional orchards in Poland dates back to the 11th century. At that time Benedictine monks arrived in Poland, bringing </a:t>
            </a:r>
            <a:br>
              <a:rPr lang="pl-PL"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 initial varieties of fruit trees. The Benedictine monastery in Tyniec (near Krakow – south Poland) became a center of agriculture. Its abbot, described as “the abbot of a hundred villages”, owned a lot of land, </a:t>
            </a:r>
            <a:br>
              <a:rPr lang="pl-PL"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on which priests had planted apple- and pear trees, which from there spread across Mazovia and Prussia (Central and North Poland). </a:t>
            </a:r>
          </a:p>
          <a:p>
            <a:pPr algn="ctr">
              <a:spcBef>
                <a:spcPts val="1200"/>
              </a:spcBef>
            </a:pPr>
            <a:r>
              <a:rPr lang="en-US" sz="2400" dirty="0">
                <a:latin typeface="Times New Roman" panose="02020603050405020304" pitchFamily="18" charset="0"/>
                <a:cs typeface="Times New Roman" panose="02020603050405020304" pitchFamily="18" charset="0"/>
              </a:rPr>
              <a:t>Soon gardens with fruit trees were established in other order's monasteries, castles, manors and peasants' farms. This marks the appearance of standard trees in home- or traditional orchards in rural Polish landscapes. Their development was particularly improved during 18th, 19th and partially 20th century. At that time Polish rural landscapes were characterise by flowering fruit trees. Fruit processing became an important part of culinary habits.</a:t>
            </a:r>
          </a:p>
          <a:p>
            <a:pPr algn="ctr">
              <a:spcBef>
                <a:spcPts val="1200"/>
              </a:spcBef>
            </a:pPr>
            <a:endParaRPr lang="pl-PL"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98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3996454" y="-8577"/>
            <a:ext cx="5132594" cy="6866577"/>
          </a:xfrm>
          <a:prstGeom prst="rect">
            <a:avLst/>
          </a:prstGeom>
        </p:spPr>
      </p:pic>
      <p:sp>
        <p:nvSpPr>
          <p:cNvPr id="3" name="Prostokąt 2"/>
          <p:cNvSpPr/>
          <p:nvPr/>
        </p:nvSpPr>
        <p:spPr>
          <a:xfrm>
            <a:off x="0" y="2708920"/>
            <a:ext cx="3996454" cy="4124206"/>
          </a:xfrm>
          <a:prstGeom prst="rect">
            <a:avLst/>
          </a:prstGeom>
        </p:spPr>
        <p:txBody>
          <a:bodyPr wrap="square">
            <a:spAutoFit/>
          </a:bodyPr>
          <a:lstStyle/>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endParaRPr lang="pl-PL"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Traditional orchard in the center </a:t>
            </a:r>
            <a:br>
              <a:rPr lang="pl-PL"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of </a:t>
            </a:r>
            <a:r>
              <a:rPr lang="en-US" sz="2000" dirty="0" err="1">
                <a:latin typeface="Times New Roman" panose="02020603050405020304" pitchFamily="18" charset="0"/>
                <a:cs typeface="Times New Roman" panose="02020603050405020304" pitchFamily="18" charset="0"/>
              </a:rPr>
              <a:t>Woliny</a:t>
            </a:r>
            <a:r>
              <a:rPr lang="en-US" sz="2000" dirty="0">
                <a:latin typeface="Times New Roman" panose="02020603050405020304" pitchFamily="18" charset="0"/>
                <a:cs typeface="Times New Roman" panose="02020603050405020304" pitchFamily="18" charset="0"/>
              </a:rPr>
              <a:t> – the property of the residents of the village: a place for meetings and talks about nature, ecology, culinary and tradition</a:t>
            </a:r>
            <a:r>
              <a:rPr lang="pl-PL"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p:txBody>
      </p:sp>
      <p:pic>
        <p:nvPicPr>
          <p:cNvPr id="6" name="Obraz 5"/>
          <p:cNvPicPr>
            <a:picLocks noChangeAspect="1"/>
          </p:cNvPicPr>
          <p:nvPr/>
        </p:nvPicPr>
        <p:blipFill>
          <a:blip r:embed="rId3"/>
          <a:stretch>
            <a:fillRect/>
          </a:stretch>
        </p:blipFill>
        <p:spPr>
          <a:xfrm>
            <a:off x="32281" y="0"/>
            <a:ext cx="3819639" cy="5121649"/>
          </a:xfrm>
          <a:prstGeom prst="rect">
            <a:avLst/>
          </a:prstGeom>
        </p:spPr>
      </p:pic>
    </p:spTree>
    <p:extLst>
      <p:ext uri="{BB962C8B-B14F-4D97-AF65-F5344CB8AC3E}">
        <p14:creationId xmlns:p14="http://schemas.microsoft.com/office/powerpoint/2010/main" val="1981179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4032448" y="49985"/>
            <a:ext cx="5076056" cy="6808015"/>
          </a:xfrm>
          <a:prstGeom prst="rect">
            <a:avLst/>
          </a:prstGeom>
        </p:spPr>
      </p:pic>
      <p:sp>
        <p:nvSpPr>
          <p:cNvPr id="5" name="Prostokąt 4"/>
          <p:cNvSpPr/>
          <p:nvPr/>
        </p:nvSpPr>
        <p:spPr>
          <a:xfrm>
            <a:off x="107504" y="89337"/>
            <a:ext cx="3672408" cy="1323439"/>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Traditional orchards carried out using the permaculture method: an ecological village in Opole and </a:t>
            </a:r>
            <a:r>
              <a:rPr lang="en-US" sz="2000" dirty="0" err="1">
                <a:latin typeface="Times New Roman" panose="02020603050405020304" pitchFamily="18" charset="0"/>
                <a:cs typeface="Times New Roman" panose="02020603050405020304" pitchFamily="18" charset="0"/>
              </a:rPr>
              <a:t>Gapinin</a:t>
            </a:r>
            <a:r>
              <a:rPr lang="pl-PL" sz="2000" dirty="0">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p:txBody>
      </p:sp>
      <p:pic>
        <p:nvPicPr>
          <p:cNvPr id="6" name="Obraz 5"/>
          <p:cNvPicPr>
            <a:picLocks noChangeAspect="1"/>
          </p:cNvPicPr>
          <p:nvPr/>
        </p:nvPicPr>
        <p:blipFill>
          <a:blip r:embed="rId3"/>
          <a:stretch>
            <a:fillRect/>
          </a:stretch>
        </p:blipFill>
        <p:spPr>
          <a:xfrm>
            <a:off x="35496" y="1562377"/>
            <a:ext cx="3960440" cy="5295623"/>
          </a:xfrm>
          <a:prstGeom prst="rect">
            <a:avLst/>
          </a:prstGeom>
        </p:spPr>
      </p:pic>
    </p:spTree>
    <p:extLst>
      <p:ext uri="{BB962C8B-B14F-4D97-AF65-F5344CB8AC3E}">
        <p14:creationId xmlns:p14="http://schemas.microsoft.com/office/powerpoint/2010/main" val="2381989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668011" cy="3501008"/>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5987" y="0"/>
            <a:ext cx="4668011" cy="3501008"/>
          </a:xfrm>
          <a:prstGeom prst="rect">
            <a:avLst/>
          </a:prstGeom>
        </p:spPr>
      </p:pic>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01010"/>
            <a:ext cx="4475987" cy="3356990"/>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986" y="3501008"/>
            <a:ext cx="4668013" cy="3356992"/>
          </a:xfrm>
          <a:prstGeom prst="rect">
            <a:avLst/>
          </a:prstGeom>
        </p:spPr>
      </p:pic>
    </p:spTree>
    <p:extLst>
      <p:ext uri="{BB962C8B-B14F-4D97-AF65-F5344CB8AC3E}">
        <p14:creationId xmlns:p14="http://schemas.microsoft.com/office/powerpoint/2010/main" val="401535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8363422-C96E-4C96-A9D4-3C577550C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80628"/>
            <a:ext cx="8928992" cy="6696744"/>
          </a:xfrm>
          <a:prstGeom prst="rect">
            <a:avLst/>
          </a:prstGeom>
          <a:ln>
            <a:noFill/>
          </a:ln>
          <a:effectLst>
            <a:softEdge rad="112500"/>
          </a:effectLst>
        </p:spPr>
      </p:pic>
      <p:sp>
        <p:nvSpPr>
          <p:cNvPr id="4" name="pole tekstowe 3">
            <a:extLst>
              <a:ext uri="{FF2B5EF4-FFF2-40B4-BE49-F238E27FC236}">
                <a16:creationId xmlns:a16="http://schemas.microsoft.com/office/drawing/2014/main" id="{7C919AF2-CA5C-4D9D-B911-1C16ECC8D5A6}"/>
              </a:ext>
            </a:extLst>
          </p:cNvPr>
          <p:cNvSpPr txBox="1"/>
          <p:nvPr/>
        </p:nvSpPr>
        <p:spPr>
          <a:xfrm>
            <a:off x="395536" y="332656"/>
            <a:ext cx="2952328" cy="954107"/>
          </a:xfrm>
          <a:prstGeom prst="rect">
            <a:avLst/>
          </a:prstGeom>
          <a:noFill/>
        </p:spPr>
        <p:txBody>
          <a:bodyPr wrap="square" rtlCol="0">
            <a:spAutoFit/>
          </a:bodyPr>
          <a:lstStyle/>
          <a:p>
            <a:r>
              <a:rPr lang="pl-PL" sz="2800" b="1" dirty="0">
                <a:solidFill>
                  <a:srgbClr val="FFFF66"/>
                </a:solidFill>
                <a:latin typeface="Times New Roman" panose="02020603050405020304" pitchFamily="18" charset="0"/>
                <a:cs typeface="Times New Roman" panose="02020603050405020304" pitchFamily="18" charset="0"/>
              </a:rPr>
              <a:t>Involvement in fruit progress…</a:t>
            </a:r>
          </a:p>
        </p:txBody>
      </p:sp>
    </p:spTree>
    <p:extLst>
      <p:ext uri="{BB962C8B-B14F-4D97-AF65-F5344CB8AC3E}">
        <p14:creationId xmlns:p14="http://schemas.microsoft.com/office/powerpoint/2010/main" val="954722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9D63D8D-DED1-4E3E-9E50-6E70BE439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0"/>
            <a:ext cx="5143500" cy="6858000"/>
          </a:xfrm>
          <a:prstGeom prst="rect">
            <a:avLst/>
          </a:prstGeom>
          <a:ln>
            <a:noFill/>
          </a:ln>
          <a:effectLst>
            <a:softEdge rad="112500"/>
          </a:effectLst>
        </p:spPr>
      </p:pic>
      <p:sp>
        <p:nvSpPr>
          <p:cNvPr id="4" name="pole tekstowe 3">
            <a:extLst>
              <a:ext uri="{FF2B5EF4-FFF2-40B4-BE49-F238E27FC236}">
                <a16:creationId xmlns:a16="http://schemas.microsoft.com/office/drawing/2014/main" id="{5DDF551D-929E-40B9-834F-B45B9BAB6D50}"/>
              </a:ext>
            </a:extLst>
          </p:cNvPr>
          <p:cNvSpPr txBox="1"/>
          <p:nvPr/>
        </p:nvSpPr>
        <p:spPr>
          <a:xfrm>
            <a:off x="251520" y="764704"/>
            <a:ext cx="2376264" cy="954107"/>
          </a:xfrm>
          <a:prstGeom prst="rect">
            <a:avLst/>
          </a:prstGeom>
          <a:noFill/>
        </p:spPr>
        <p:txBody>
          <a:bodyPr wrap="square" rtlCol="0">
            <a:spAutoFit/>
          </a:bodyPr>
          <a:lstStyle/>
          <a:p>
            <a:pPr algn="ctr"/>
            <a:r>
              <a:rPr lang="pl-PL" sz="2800" b="1" dirty="0">
                <a:latin typeface="Times New Roman" panose="02020603050405020304" pitchFamily="18" charset="0"/>
                <a:cs typeface="Times New Roman" panose="02020603050405020304" pitchFamily="18" charset="0"/>
              </a:rPr>
              <a:t>1. Pressing </a:t>
            </a:r>
            <a:r>
              <a:rPr lang="pl-PL" sz="2800" b="1" dirty="0" err="1">
                <a:latin typeface="Times New Roman" panose="02020603050405020304" pitchFamily="18" charset="0"/>
                <a:cs typeface="Times New Roman" panose="02020603050405020304" pitchFamily="18" charset="0"/>
              </a:rPr>
              <a:t>juice</a:t>
            </a:r>
            <a:r>
              <a:rPr lang="pl-PL" sz="2800" b="1" dirty="0">
                <a:latin typeface="Times New Roman" panose="02020603050405020304" pitchFamily="18" charset="0"/>
                <a:cs typeface="Times New Roman" panose="02020603050405020304" pitchFamily="18" charset="0"/>
              </a:rPr>
              <a:t>…</a:t>
            </a:r>
          </a:p>
        </p:txBody>
      </p:sp>
      <p:pic>
        <p:nvPicPr>
          <p:cNvPr id="6" name="Obraz 5">
            <a:extLst>
              <a:ext uri="{FF2B5EF4-FFF2-40B4-BE49-F238E27FC236}">
                <a16:creationId xmlns:a16="http://schemas.microsoft.com/office/drawing/2014/main" id="{726A53EE-19A1-4D7B-ADA8-FD3601678B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4" b="100000" l="0" r="100000"/>
                    </a14:imgEffect>
                  </a14:imgLayer>
                </a14:imgProps>
              </a:ext>
            </a:extLst>
          </a:blip>
          <a:stretch>
            <a:fillRect/>
          </a:stretch>
        </p:blipFill>
        <p:spPr>
          <a:xfrm>
            <a:off x="539552" y="4418707"/>
            <a:ext cx="1728192" cy="2123802"/>
          </a:xfrm>
          <a:prstGeom prst="rect">
            <a:avLst/>
          </a:prstGeom>
        </p:spPr>
      </p:pic>
    </p:spTree>
    <p:extLst>
      <p:ext uri="{BB962C8B-B14F-4D97-AF65-F5344CB8AC3E}">
        <p14:creationId xmlns:p14="http://schemas.microsoft.com/office/powerpoint/2010/main" val="156552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EB09EB5-F017-43A9-999C-E21FF4856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0"/>
            <a:ext cx="5143500" cy="6858000"/>
          </a:xfrm>
          <a:prstGeom prst="rect">
            <a:avLst/>
          </a:prstGeom>
          <a:ln>
            <a:noFill/>
          </a:ln>
          <a:effectLst>
            <a:softEdge rad="112500"/>
          </a:effectLst>
        </p:spPr>
      </p:pic>
      <p:sp>
        <p:nvSpPr>
          <p:cNvPr id="4" name="pole tekstowe 3">
            <a:extLst>
              <a:ext uri="{FF2B5EF4-FFF2-40B4-BE49-F238E27FC236}">
                <a16:creationId xmlns:a16="http://schemas.microsoft.com/office/drawing/2014/main" id="{63651BFE-0CE9-4A86-BC9B-38974BEA1791}"/>
              </a:ext>
            </a:extLst>
          </p:cNvPr>
          <p:cNvSpPr txBox="1"/>
          <p:nvPr/>
        </p:nvSpPr>
        <p:spPr>
          <a:xfrm>
            <a:off x="179512" y="764704"/>
            <a:ext cx="2520280" cy="1815882"/>
          </a:xfrm>
          <a:prstGeom prst="rect">
            <a:avLst/>
          </a:prstGeom>
          <a:noFill/>
        </p:spPr>
        <p:txBody>
          <a:bodyPr wrap="square" rtlCol="0">
            <a:spAutoFit/>
          </a:bodyPr>
          <a:lstStyle/>
          <a:p>
            <a:pPr algn="ctr"/>
            <a:r>
              <a:rPr lang="pl-PL" sz="2800" b="1" dirty="0">
                <a:latin typeface="Times New Roman" panose="02020603050405020304" pitchFamily="18" charset="0"/>
                <a:cs typeface="Times New Roman" panose="02020603050405020304" pitchFamily="18" charset="0"/>
              </a:rPr>
              <a:t>2. </a:t>
            </a:r>
            <a:r>
              <a:rPr lang="pl-PL" sz="2800" b="1" dirty="0" err="1">
                <a:latin typeface="Times New Roman" panose="02020603050405020304" pitchFamily="18" charset="0"/>
                <a:cs typeface="Times New Roman" panose="02020603050405020304" pitchFamily="18" charset="0"/>
              </a:rPr>
              <a:t>Delicious</a:t>
            </a:r>
            <a:r>
              <a:rPr lang="pl-PL" sz="2800" b="1" dirty="0">
                <a:latin typeface="Times New Roman" panose="02020603050405020304" pitchFamily="18" charset="0"/>
                <a:cs typeface="Times New Roman" panose="02020603050405020304" pitchFamily="18" charset="0"/>
              </a:rPr>
              <a:t>, </a:t>
            </a:r>
            <a:r>
              <a:rPr lang="pl-PL" sz="2800" b="1" dirty="0" err="1">
                <a:latin typeface="Times New Roman" panose="02020603050405020304" pitchFamily="18" charset="0"/>
                <a:cs typeface="Times New Roman" panose="02020603050405020304" pitchFamily="18" charset="0"/>
              </a:rPr>
              <a:t>gold</a:t>
            </a:r>
            <a:r>
              <a:rPr lang="pl-PL" sz="2800" b="1" dirty="0">
                <a:latin typeface="Times New Roman" panose="02020603050405020304" pitchFamily="18" charset="0"/>
                <a:cs typeface="Times New Roman" panose="02020603050405020304" pitchFamily="18" charset="0"/>
              </a:rPr>
              <a:t> </a:t>
            </a:r>
          </a:p>
          <a:p>
            <a:pPr algn="ctr"/>
            <a:r>
              <a:rPr lang="pl-PL" sz="2800" b="1" dirty="0">
                <a:latin typeface="Times New Roman" panose="02020603050405020304" pitchFamily="18" charset="0"/>
                <a:cs typeface="Times New Roman" panose="02020603050405020304" pitchFamily="18" charset="0"/>
              </a:rPr>
              <a:t>&amp; </a:t>
            </a:r>
          </a:p>
          <a:p>
            <a:pPr algn="ctr"/>
            <a:r>
              <a:rPr lang="pl-PL" sz="2800" b="1" dirty="0" err="1">
                <a:latin typeface="Times New Roman" panose="02020603050405020304" pitchFamily="18" charset="0"/>
                <a:cs typeface="Times New Roman" panose="02020603050405020304" pitchFamily="18" charset="0"/>
              </a:rPr>
              <a:t>healthy</a:t>
            </a:r>
            <a:r>
              <a:rPr lang="pl-PL" sz="2800" b="1" dirty="0">
                <a:latin typeface="Times New Roman" panose="02020603050405020304" pitchFamily="18" charset="0"/>
                <a:cs typeface="Times New Roman" panose="02020603050405020304" pitchFamily="18" charset="0"/>
              </a:rPr>
              <a:t> </a:t>
            </a:r>
            <a:r>
              <a:rPr lang="pl-PL" sz="2800" b="1" dirty="0" err="1">
                <a:latin typeface="Times New Roman" panose="02020603050405020304" pitchFamily="18" charset="0"/>
                <a:cs typeface="Times New Roman" panose="02020603050405020304" pitchFamily="18" charset="0"/>
              </a:rPr>
              <a:t>juice</a:t>
            </a:r>
            <a:r>
              <a:rPr lang="pl-PL" sz="2800" b="1" dirty="0">
                <a:latin typeface="Times New Roman" panose="02020603050405020304" pitchFamily="18" charset="0"/>
                <a:cs typeface="Times New Roman" panose="02020603050405020304" pitchFamily="18" charset="0"/>
              </a:rPr>
              <a:t>...</a:t>
            </a:r>
          </a:p>
        </p:txBody>
      </p:sp>
      <p:pic>
        <p:nvPicPr>
          <p:cNvPr id="6" name="Obraz 5">
            <a:extLst>
              <a:ext uri="{FF2B5EF4-FFF2-40B4-BE49-F238E27FC236}">
                <a16:creationId xmlns:a16="http://schemas.microsoft.com/office/drawing/2014/main" id="{2F0DD1ED-AA83-40AC-8E30-FD5967DB66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4" b="100000" l="0" r="100000"/>
                    </a14:imgEffect>
                  </a14:imgLayer>
                </a14:imgProps>
              </a:ext>
            </a:extLst>
          </a:blip>
          <a:stretch>
            <a:fillRect/>
          </a:stretch>
        </p:blipFill>
        <p:spPr>
          <a:xfrm>
            <a:off x="539552" y="4418707"/>
            <a:ext cx="1728192" cy="2123802"/>
          </a:xfrm>
          <a:prstGeom prst="rect">
            <a:avLst/>
          </a:prstGeom>
        </p:spPr>
      </p:pic>
    </p:spTree>
    <p:extLst>
      <p:ext uri="{BB962C8B-B14F-4D97-AF65-F5344CB8AC3E}">
        <p14:creationId xmlns:p14="http://schemas.microsoft.com/office/powerpoint/2010/main" val="82622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2D7D7CA-D6A7-4D98-844E-05115B87B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0"/>
            <a:ext cx="5143500" cy="6858000"/>
          </a:xfrm>
          <a:prstGeom prst="rect">
            <a:avLst/>
          </a:prstGeom>
          <a:ln>
            <a:noFill/>
          </a:ln>
          <a:effectLst>
            <a:softEdge rad="112500"/>
          </a:effectLst>
        </p:spPr>
      </p:pic>
      <p:sp>
        <p:nvSpPr>
          <p:cNvPr id="4" name="pole tekstowe 3">
            <a:extLst>
              <a:ext uri="{FF2B5EF4-FFF2-40B4-BE49-F238E27FC236}">
                <a16:creationId xmlns:a16="http://schemas.microsoft.com/office/drawing/2014/main" id="{763893FD-7ABB-441D-A4AF-D6622E8E93AB}"/>
              </a:ext>
            </a:extLst>
          </p:cNvPr>
          <p:cNvSpPr txBox="1"/>
          <p:nvPr/>
        </p:nvSpPr>
        <p:spPr>
          <a:xfrm>
            <a:off x="323528" y="908720"/>
            <a:ext cx="2160240" cy="954107"/>
          </a:xfrm>
          <a:prstGeom prst="rect">
            <a:avLst/>
          </a:prstGeom>
          <a:noFill/>
        </p:spPr>
        <p:txBody>
          <a:bodyPr wrap="square" rtlCol="0">
            <a:spAutoFit/>
          </a:bodyPr>
          <a:lstStyle/>
          <a:p>
            <a:pPr algn="ctr"/>
            <a:r>
              <a:rPr lang="pl-PL" sz="2800" b="1" dirty="0">
                <a:latin typeface="Times New Roman" panose="02020603050405020304" pitchFamily="18" charset="0"/>
                <a:cs typeface="Times New Roman" panose="02020603050405020304" pitchFamily="18" charset="0"/>
              </a:rPr>
              <a:t>3. Bottling </a:t>
            </a:r>
          </a:p>
          <a:p>
            <a:pPr algn="ctr"/>
            <a:r>
              <a:rPr lang="pl-PL" sz="2800" b="1" dirty="0">
                <a:latin typeface="Times New Roman" panose="02020603050405020304" pitchFamily="18" charset="0"/>
                <a:cs typeface="Times New Roman" panose="02020603050405020304" pitchFamily="18" charset="0"/>
              </a:rPr>
              <a:t>in progress...</a:t>
            </a:r>
          </a:p>
        </p:txBody>
      </p:sp>
      <p:pic>
        <p:nvPicPr>
          <p:cNvPr id="5" name="Obraz 4">
            <a:extLst>
              <a:ext uri="{FF2B5EF4-FFF2-40B4-BE49-F238E27FC236}">
                <a16:creationId xmlns:a16="http://schemas.microsoft.com/office/drawing/2014/main" id="{AC543E04-6D46-4B8F-8E1E-1525A474D1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4" b="100000" l="0" r="100000"/>
                    </a14:imgEffect>
                  </a14:imgLayer>
                </a14:imgProps>
              </a:ext>
            </a:extLst>
          </a:blip>
          <a:stretch>
            <a:fillRect/>
          </a:stretch>
        </p:blipFill>
        <p:spPr>
          <a:xfrm>
            <a:off x="539552" y="4418707"/>
            <a:ext cx="1728192" cy="2123802"/>
          </a:xfrm>
          <a:prstGeom prst="rect">
            <a:avLst/>
          </a:prstGeom>
        </p:spPr>
      </p:pic>
    </p:spTree>
    <p:extLst>
      <p:ext uri="{BB962C8B-B14F-4D97-AF65-F5344CB8AC3E}">
        <p14:creationId xmlns:p14="http://schemas.microsoft.com/office/powerpoint/2010/main" val="1280499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1F8ABAD-F033-460B-AAF9-BFE970F122A8}"/>
              </a:ext>
            </a:extLst>
          </p:cNvPr>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saturation sat="66000"/>
                    </a14:imgEffect>
                  </a14:imgLayer>
                </a14:imgProps>
              </a:ext>
            </a:extLst>
          </a:blip>
          <a:stretch>
            <a:fillRect/>
          </a:stretch>
        </p:blipFill>
        <p:spPr>
          <a:xfrm>
            <a:off x="0" y="390153"/>
            <a:ext cx="9144000" cy="6077694"/>
          </a:xfrm>
          <a:prstGeom prst="rect">
            <a:avLst/>
          </a:prstGeom>
          <a:ln>
            <a:noFill/>
          </a:ln>
          <a:effectLst>
            <a:softEdge rad="112500"/>
          </a:effectLst>
        </p:spPr>
      </p:pic>
      <p:pic>
        <p:nvPicPr>
          <p:cNvPr id="6" name="Obraz 5">
            <a:hlinkClick r:id="rId4"/>
            <a:extLst>
              <a:ext uri="{FF2B5EF4-FFF2-40B4-BE49-F238E27FC236}">
                <a16:creationId xmlns:a16="http://schemas.microsoft.com/office/drawing/2014/main" id="{6B4FE21B-B35E-4C78-B0A4-217060A74973}"/>
              </a:ext>
            </a:extLst>
          </p:cNvPr>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2691493" y="2132856"/>
            <a:ext cx="3761011" cy="1968380"/>
          </a:xfrm>
          <a:prstGeom prst="rect">
            <a:avLst/>
          </a:prstGeom>
          <a:ln>
            <a:noFill/>
          </a:ln>
          <a:effectLst>
            <a:softEdge rad="112500"/>
          </a:effectLst>
        </p:spPr>
      </p:pic>
      <p:sp>
        <p:nvSpPr>
          <p:cNvPr id="7" name="pole tekstowe 6">
            <a:hlinkClick r:id="rId7"/>
            <a:extLst>
              <a:ext uri="{FF2B5EF4-FFF2-40B4-BE49-F238E27FC236}">
                <a16:creationId xmlns:a16="http://schemas.microsoft.com/office/drawing/2014/main" id="{2D632620-5EC5-4ECA-A5B0-56928764DB18}"/>
              </a:ext>
            </a:extLst>
          </p:cNvPr>
          <p:cNvSpPr txBox="1"/>
          <p:nvPr/>
        </p:nvSpPr>
        <p:spPr>
          <a:xfrm>
            <a:off x="2915815" y="4005064"/>
            <a:ext cx="3456385" cy="553998"/>
          </a:xfrm>
          <a:prstGeom prst="rect">
            <a:avLst/>
          </a:prstGeom>
          <a:noFill/>
        </p:spPr>
        <p:txBody>
          <a:bodyPr wrap="square" rtlCol="0">
            <a:spAutoFit/>
          </a:bodyPr>
          <a:lstStyle/>
          <a:p>
            <a:r>
              <a:rPr lang="pl-PL" sz="2800" b="1" dirty="0">
                <a:solidFill>
                  <a:schemeClr val="bg1"/>
                </a:solidFill>
                <a:latin typeface="Times New Roman" panose="02020603050405020304" pitchFamily="18" charset="0"/>
                <a:cs typeface="Times New Roman" panose="02020603050405020304" pitchFamily="18" charset="0"/>
                <a:hlinkClick r:id="rId4"/>
              </a:rPr>
              <a:t>www.</a:t>
            </a:r>
            <a:r>
              <a:rPr lang="pl-PL" sz="3000" b="1" dirty="0">
                <a:solidFill>
                  <a:schemeClr val="bg1"/>
                </a:solidFill>
                <a:latin typeface="Times New Roman" panose="02020603050405020304" pitchFamily="18" charset="0"/>
                <a:cs typeface="Times New Roman" panose="02020603050405020304" pitchFamily="18" charset="0"/>
                <a:hlinkClick r:id="rId4"/>
              </a:rPr>
              <a:t>esto-project</a:t>
            </a:r>
            <a:r>
              <a:rPr lang="pl-PL" sz="2800" b="1" dirty="0">
                <a:solidFill>
                  <a:schemeClr val="bg1"/>
                </a:solidFill>
                <a:latin typeface="Times New Roman" panose="02020603050405020304" pitchFamily="18" charset="0"/>
                <a:cs typeface="Times New Roman" panose="02020603050405020304" pitchFamily="18" charset="0"/>
                <a:hlinkClick r:id="rId4"/>
              </a:rPr>
              <a:t>.eu</a:t>
            </a:r>
            <a:endParaRPr lang="pl-PL"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18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4F08EF2-6595-4A57-8E7E-68797AB421D6}"/>
              </a:ext>
            </a:extLst>
          </p:cNvPr>
          <p:cNvSpPr txBox="1"/>
          <p:nvPr/>
        </p:nvSpPr>
        <p:spPr>
          <a:xfrm>
            <a:off x="448780" y="764704"/>
            <a:ext cx="4236646" cy="1708160"/>
          </a:xfrm>
          <a:prstGeom prst="rect">
            <a:avLst/>
          </a:prstGeom>
          <a:noFill/>
        </p:spPr>
        <p:txBody>
          <a:bodyPr wrap="square" rtlCol="0">
            <a:spAutoFit/>
          </a:bodyPr>
          <a:lstStyle/>
          <a:p>
            <a:r>
              <a:rPr lang="pl-PL" sz="3500" b="1" dirty="0" err="1">
                <a:latin typeface="Times New Roman" panose="02020603050405020304" pitchFamily="18" charset="0"/>
                <a:cs typeface="Times New Roman" panose="02020603050405020304" pitchFamily="18" charset="0"/>
              </a:rPr>
              <a:t>Thank</a:t>
            </a:r>
            <a:r>
              <a:rPr lang="pl-PL" sz="3500" b="1" dirty="0">
                <a:latin typeface="Times New Roman" panose="02020603050405020304" pitchFamily="18" charset="0"/>
                <a:cs typeface="Times New Roman" panose="02020603050405020304" pitchFamily="18" charset="0"/>
              </a:rPr>
              <a:t> </a:t>
            </a:r>
            <a:r>
              <a:rPr lang="pl-PL" sz="3500" b="1" dirty="0" err="1">
                <a:latin typeface="Times New Roman" panose="02020603050405020304" pitchFamily="18" charset="0"/>
                <a:cs typeface="Times New Roman" panose="02020603050405020304" pitchFamily="18" charset="0"/>
              </a:rPr>
              <a:t>You</a:t>
            </a:r>
            <a:r>
              <a:rPr lang="pl-PL" sz="3500" b="1" dirty="0">
                <a:latin typeface="Times New Roman" panose="02020603050405020304" pitchFamily="18" charset="0"/>
                <a:cs typeface="Times New Roman" panose="02020603050405020304" pitchFamily="18" charset="0"/>
              </a:rPr>
              <a:t> </a:t>
            </a:r>
          </a:p>
          <a:p>
            <a:r>
              <a:rPr lang="pl-PL" sz="3500" b="1" dirty="0" err="1">
                <a:latin typeface="Times New Roman" panose="02020603050405020304" pitchFamily="18" charset="0"/>
                <a:cs typeface="Times New Roman" panose="02020603050405020304" pitchFamily="18" charset="0"/>
              </a:rPr>
              <a:t>very</a:t>
            </a:r>
            <a:r>
              <a:rPr lang="pl-PL" sz="3500" b="1" dirty="0">
                <a:latin typeface="Times New Roman" panose="02020603050405020304" pitchFamily="18" charset="0"/>
                <a:cs typeface="Times New Roman" panose="02020603050405020304" pitchFamily="18" charset="0"/>
              </a:rPr>
              <a:t> much </a:t>
            </a:r>
          </a:p>
          <a:p>
            <a:r>
              <a:rPr lang="pl-PL" sz="3500" b="1" dirty="0">
                <a:latin typeface="Times New Roman" panose="02020603050405020304" pitchFamily="18" charset="0"/>
                <a:cs typeface="Times New Roman" panose="02020603050405020304" pitchFamily="18" charset="0"/>
              </a:rPr>
              <a:t>for </a:t>
            </a:r>
            <a:r>
              <a:rPr lang="pl-PL" sz="3500" b="1" dirty="0" err="1">
                <a:latin typeface="Times New Roman" panose="02020603050405020304" pitchFamily="18" charset="0"/>
                <a:cs typeface="Times New Roman" panose="02020603050405020304" pitchFamily="18" charset="0"/>
              </a:rPr>
              <a:t>Your</a:t>
            </a:r>
            <a:r>
              <a:rPr lang="pl-PL" sz="3500" b="1" dirty="0">
                <a:latin typeface="Times New Roman" panose="02020603050405020304" pitchFamily="18" charset="0"/>
                <a:cs typeface="Times New Roman" panose="02020603050405020304" pitchFamily="18" charset="0"/>
              </a:rPr>
              <a:t> </a:t>
            </a:r>
            <a:r>
              <a:rPr lang="pl-PL" sz="3500" b="1" dirty="0" err="1">
                <a:latin typeface="Times New Roman" panose="02020603050405020304" pitchFamily="18" charset="0"/>
                <a:cs typeface="Times New Roman" panose="02020603050405020304" pitchFamily="18" charset="0"/>
              </a:rPr>
              <a:t>attention</a:t>
            </a:r>
            <a:r>
              <a:rPr lang="pl-PL" sz="3500" b="1" dirty="0">
                <a:latin typeface="Times New Roman" panose="02020603050405020304" pitchFamily="18" charset="0"/>
                <a:cs typeface="Times New Roman" panose="02020603050405020304" pitchFamily="18" charset="0"/>
              </a:rPr>
              <a:t>!</a:t>
            </a:r>
          </a:p>
        </p:txBody>
      </p:sp>
      <p:sp>
        <p:nvSpPr>
          <p:cNvPr id="3" name="pole tekstowe 2">
            <a:extLst>
              <a:ext uri="{FF2B5EF4-FFF2-40B4-BE49-F238E27FC236}">
                <a16:creationId xmlns:a16="http://schemas.microsoft.com/office/drawing/2014/main" id="{105E6921-002A-45EA-AB27-AF2E51CD3F0D}"/>
              </a:ext>
            </a:extLst>
          </p:cNvPr>
          <p:cNvSpPr txBox="1"/>
          <p:nvPr/>
        </p:nvSpPr>
        <p:spPr>
          <a:xfrm>
            <a:off x="5468405" y="4786700"/>
            <a:ext cx="2736304" cy="954107"/>
          </a:xfrm>
          <a:prstGeom prst="rect">
            <a:avLst/>
          </a:prstGeom>
          <a:noFill/>
        </p:spPr>
        <p:txBody>
          <a:bodyPr wrap="square" rtlCol="0">
            <a:spAutoFit/>
          </a:bodyPr>
          <a:lstStyle/>
          <a:p>
            <a:pPr algn="ctr"/>
            <a:r>
              <a:rPr lang="pl-PL" sz="2800" b="1" dirty="0">
                <a:latin typeface="Times New Roman" panose="02020603050405020304" pitchFamily="18" charset="0"/>
                <a:cs typeface="Times New Roman" panose="02020603050405020304" pitchFamily="18" charset="0"/>
              </a:rPr>
              <a:t>Artur Kurzeja</a:t>
            </a:r>
          </a:p>
          <a:p>
            <a:pPr algn="ctr"/>
            <a:r>
              <a:rPr lang="pl-PL" sz="2800" b="1" dirty="0">
                <a:latin typeface="Times New Roman" panose="02020603050405020304" pitchFamily="18" charset="0"/>
                <a:cs typeface="Times New Roman" panose="02020603050405020304" pitchFamily="18" charset="0"/>
                <a:hlinkClick r:id="rId2"/>
              </a:rPr>
              <a:t>arturxyz@vp.pl</a:t>
            </a:r>
            <a:endParaRPr lang="pl-PL" sz="2800" b="1" dirty="0">
              <a:latin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CC002381-C50F-4824-9EFA-1897A6F3F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348" y="110632"/>
            <a:ext cx="4473914" cy="3534392"/>
          </a:xfrm>
          <a:prstGeom prst="rect">
            <a:avLst/>
          </a:prstGeom>
          <a:ln>
            <a:noFill/>
          </a:ln>
          <a:effectLst>
            <a:softEdge rad="112500"/>
          </a:effectLst>
        </p:spPr>
      </p:pic>
      <p:pic>
        <p:nvPicPr>
          <p:cNvPr id="8" name="Obraz 7">
            <a:extLst>
              <a:ext uri="{FF2B5EF4-FFF2-40B4-BE49-F238E27FC236}">
                <a16:creationId xmlns:a16="http://schemas.microsoft.com/office/drawing/2014/main" id="{6FE8F566-90FA-4EC5-B528-C8D2F5C71BFF}"/>
              </a:ext>
            </a:extLst>
          </p:cNvPr>
          <p:cNvPicPr>
            <a:picLocks noChangeAspect="1"/>
          </p:cNvPicPr>
          <p:nvPr/>
        </p:nvPicPr>
        <p:blipFill>
          <a:blip r:embed="rId4"/>
          <a:stretch>
            <a:fillRect/>
          </a:stretch>
        </p:blipFill>
        <p:spPr>
          <a:xfrm>
            <a:off x="124757" y="3240110"/>
            <a:ext cx="4663267" cy="3497451"/>
          </a:xfrm>
          <a:prstGeom prst="rect">
            <a:avLst/>
          </a:prstGeom>
          <a:ln>
            <a:noFill/>
          </a:ln>
          <a:effectLst>
            <a:softEdge rad="112500"/>
          </a:effectLst>
        </p:spPr>
      </p:pic>
    </p:spTree>
    <p:extLst>
      <p:ext uri="{BB962C8B-B14F-4D97-AF65-F5344CB8AC3E}">
        <p14:creationId xmlns:p14="http://schemas.microsoft.com/office/powerpoint/2010/main" val="99300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0DD0B878-780A-4E4A-9965-0E588A9CE812}"/>
              </a:ext>
            </a:extLst>
          </p:cNvPr>
          <p:cNvPicPr>
            <a:picLocks noChangeAspect="1"/>
          </p:cNvPicPr>
          <p:nvPr/>
        </p:nvPicPr>
        <p:blipFill>
          <a:blip r:embed="rId2"/>
          <a:stretch>
            <a:fillRect/>
          </a:stretch>
        </p:blipFill>
        <p:spPr>
          <a:xfrm>
            <a:off x="6245299" y="980728"/>
            <a:ext cx="1543029" cy="1440160"/>
          </a:xfrm>
          <a:prstGeom prst="rect">
            <a:avLst/>
          </a:prstGeom>
          <a:ln>
            <a:noFill/>
          </a:ln>
          <a:effectLst>
            <a:outerShdw blurRad="190500" algn="tl" rotWithShape="0">
              <a:srgbClr val="000000">
                <a:alpha val="70000"/>
              </a:srgbClr>
            </a:outerShdw>
          </a:effectLst>
        </p:spPr>
      </p:pic>
      <p:sp>
        <p:nvSpPr>
          <p:cNvPr id="2" name="pole tekstowe 1"/>
          <p:cNvSpPr txBox="1"/>
          <p:nvPr/>
        </p:nvSpPr>
        <p:spPr>
          <a:xfrm>
            <a:off x="53752" y="267792"/>
            <a:ext cx="9036496" cy="5940088"/>
          </a:xfrm>
          <a:prstGeom prst="rect">
            <a:avLst/>
          </a:prstGeom>
          <a:noFill/>
        </p:spPr>
        <p:txBody>
          <a:bodyPr wrap="square" rtlCol="0">
            <a:spAutoFit/>
          </a:bodyPr>
          <a:lstStyle/>
          <a:p>
            <a:pPr algn="ctr">
              <a:spcBef>
                <a:spcPts val="1200"/>
              </a:spcBef>
            </a:pPr>
            <a:r>
              <a:rPr lang="en-US" sz="2800" b="1" dirty="0">
                <a:latin typeface="Times New Roman" panose="02020603050405020304" pitchFamily="18" charset="0"/>
                <a:cs typeface="Times New Roman" panose="02020603050405020304" pitchFamily="18" charset="0"/>
              </a:rPr>
              <a:t>Foundation for Agricultural Biological Diversity</a:t>
            </a:r>
          </a:p>
          <a:p>
            <a:pPr algn="ctr">
              <a:spcBef>
                <a:spcPts val="1200"/>
              </a:spcBef>
            </a:pPr>
            <a:r>
              <a:rPr lang="en-US" sz="2800" b="1" dirty="0" err="1">
                <a:latin typeface="Times New Roman" panose="02020603050405020304" pitchFamily="18" charset="0"/>
                <a:cs typeface="Times New Roman" panose="02020603050405020304" pitchFamily="18" charset="0"/>
              </a:rPr>
              <a:t>AgriNatura</a:t>
            </a:r>
            <a:endParaRPr lang="en-US" sz="2800" b="1" dirty="0">
              <a:latin typeface="Times New Roman" panose="02020603050405020304" pitchFamily="18" charset="0"/>
              <a:cs typeface="Times New Roman" panose="02020603050405020304" pitchFamily="18" charset="0"/>
            </a:endParaRPr>
          </a:p>
          <a:p>
            <a:pPr algn="ctr">
              <a:spcBef>
                <a:spcPts val="1200"/>
              </a:spcBef>
            </a:pPr>
            <a:endParaRPr lang="pl-PL" sz="2800" b="1" dirty="0">
              <a:latin typeface="Times New Roman" panose="02020603050405020304" pitchFamily="18" charset="0"/>
              <a:cs typeface="Times New Roman" panose="02020603050405020304" pitchFamily="18" charset="0"/>
            </a:endParaRPr>
          </a:p>
          <a:p>
            <a:pPr>
              <a:spcBef>
                <a:spcPts val="1200"/>
              </a:spcBef>
            </a:pPr>
            <a:r>
              <a:rPr lang="en-US" sz="2400" b="1" dirty="0">
                <a:latin typeface="Times New Roman" panose="02020603050405020304" pitchFamily="18" charset="0"/>
                <a:cs typeface="Times New Roman" panose="02020603050405020304" pitchFamily="18" charset="0"/>
              </a:rPr>
              <a:t>Foundation year 2007</a:t>
            </a:r>
          </a:p>
          <a:p>
            <a:pPr>
              <a:spcBef>
                <a:spcPts val="1200"/>
              </a:spcBef>
            </a:pPr>
            <a:r>
              <a:rPr lang="en-US" sz="2400" dirty="0">
                <a:latin typeface="Times New Roman" panose="02020603050405020304" pitchFamily="18" charset="0"/>
                <a:cs typeface="Times New Roman" panose="02020603050405020304" pitchFamily="18" charset="0"/>
              </a:rPr>
              <a:t>the headquarters are located in an ecological farm in the village of </a:t>
            </a:r>
            <a:r>
              <a:rPr lang="en-US" sz="2400" dirty="0" err="1">
                <a:latin typeface="Times New Roman" panose="02020603050405020304" pitchFamily="18" charset="0"/>
                <a:cs typeface="Times New Roman" panose="02020603050405020304" pitchFamily="18" charset="0"/>
              </a:rPr>
              <a:t>Świerże-Panki</a:t>
            </a:r>
            <a:r>
              <a:rPr lang="en-US" sz="2400" dirty="0">
                <a:latin typeface="Times New Roman" panose="02020603050405020304" pitchFamily="18" charset="0"/>
                <a:cs typeface="Times New Roman" panose="02020603050405020304" pitchFamily="18" charset="0"/>
              </a:rPr>
              <a:t> (Ostrów </a:t>
            </a:r>
            <a:r>
              <a:rPr lang="en-US" sz="2400" dirty="0" err="1">
                <a:latin typeface="Times New Roman" panose="02020603050405020304" pitchFamily="18" charset="0"/>
                <a:cs typeface="Times New Roman" panose="02020603050405020304" pitchFamily="18" charset="0"/>
              </a:rPr>
              <a:t>Mazowiecka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poviat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Mazowieckie</a:t>
            </a:r>
            <a:r>
              <a:rPr lang="en-US" sz="2400" dirty="0">
                <a:latin typeface="Times New Roman" panose="02020603050405020304" pitchFamily="18" charset="0"/>
                <a:cs typeface="Times New Roman" panose="02020603050405020304" pitchFamily="18" charset="0"/>
              </a:rPr>
              <a:t> Region).</a:t>
            </a:r>
          </a:p>
          <a:p>
            <a:pPr>
              <a:spcBef>
                <a:spcPts val="1200"/>
              </a:spcBef>
            </a:pPr>
            <a:r>
              <a:rPr lang="pl-PL" sz="2400" b="1" dirty="0" err="1">
                <a:latin typeface="Times New Roman" panose="02020603050405020304" pitchFamily="18" charset="0"/>
                <a:cs typeface="Times New Roman" panose="02020603050405020304" pitchFamily="18" charset="0"/>
              </a:rPr>
              <a:t>Objectives</a:t>
            </a:r>
            <a:r>
              <a:rPr lang="pl-PL" sz="2400" b="1" dirty="0">
                <a:latin typeface="Times New Roman" panose="02020603050405020304" pitchFamily="18" charset="0"/>
                <a:cs typeface="Times New Roman" panose="02020603050405020304" pitchFamily="18" charset="0"/>
              </a:rPr>
              <a:t>:</a:t>
            </a:r>
          </a:p>
          <a:p>
            <a:pPr marL="342900" indent="-342900">
              <a:spcBef>
                <a:spcPts val="12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sustainable development of rural areas, </a:t>
            </a:r>
            <a:r>
              <a:rPr lang="en-US" sz="2400" b="1" dirty="0">
                <a:latin typeface="Times New Roman" panose="02020603050405020304" pitchFamily="18" charset="0"/>
                <a:cs typeface="Times New Roman" panose="02020603050405020304" pitchFamily="18" charset="0"/>
              </a:rPr>
              <a:t>in particular protection and multiplication of genetic resources and agricultural biodiversity</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development of ecological and biodynamic methods of agricultural production, and local processing and product coming from them;</a:t>
            </a:r>
            <a:endParaRPr lang="pl-PL" sz="2400" dirty="0">
              <a:latin typeface="Times New Roman" panose="02020603050405020304" pitchFamily="18"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development of civil society in rural areas</a:t>
            </a:r>
            <a:r>
              <a:rPr lang="pl-PL" sz="2400" dirty="0">
                <a:latin typeface="Times New Roman" panose="02020603050405020304" pitchFamily="18" charset="0"/>
                <a:cs typeface="Times New Roman" panose="02020603050405020304" pitchFamily="18" charset="0"/>
              </a:rPr>
              <a:t>.</a:t>
            </a:r>
          </a:p>
        </p:txBody>
      </p:sp>
      <p:pic>
        <p:nvPicPr>
          <p:cNvPr id="5" name="Obraz 4">
            <a:extLst>
              <a:ext uri="{FF2B5EF4-FFF2-40B4-BE49-F238E27FC236}">
                <a16:creationId xmlns:a16="http://schemas.microsoft.com/office/drawing/2014/main" id="{533C77CA-DB12-4CA5-B255-8FE866A8AFF7}"/>
              </a:ext>
            </a:extLst>
          </p:cNvPr>
          <p:cNvPicPr>
            <a:picLocks noChangeAspect="1"/>
          </p:cNvPicPr>
          <p:nvPr/>
        </p:nvPicPr>
        <p:blipFill>
          <a:blip r:embed="rId3"/>
          <a:stretch>
            <a:fillRect/>
          </a:stretch>
        </p:blipFill>
        <p:spPr>
          <a:xfrm>
            <a:off x="6588224" y="5624671"/>
            <a:ext cx="1459022" cy="9726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94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2" name="pole tekstowe 1"/>
          <p:cNvSpPr txBox="1"/>
          <p:nvPr/>
        </p:nvSpPr>
        <p:spPr>
          <a:xfrm>
            <a:off x="179512" y="840769"/>
            <a:ext cx="5164426" cy="532453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Traditional orchards have special functions </a:t>
            </a:r>
            <a:br>
              <a:rPr lang="pl-PL"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in the rural landscape.</a:t>
            </a:r>
          </a:p>
          <a:p>
            <a:r>
              <a:rPr lang="en-US" sz="2000" dirty="0">
                <a:latin typeface="Times New Roman" panose="02020603050405020304" pitchFamily="18" charset="0"/>
                <a:cs typeface="Times New Roman" panose="02020603050405020304" pitchFamily="18" charset="0"/>
              </a:rPr>
              <a:t>They create a microclimate around farm buildings, stop water and wind erosion.</a:t>
            </a:r>
          </a:p>
          <a:p>
            <a:r>
              <a:rPr lang="en-US" sz="2000" dirty="0">
                <a:latin typeface="Times New Roman" panose="02020603050405020304" pitchFamily="18" charset="0"/>
                <a:cs typeface="Times New Roman" panose="02020603050405020304" pitchFamily="18" charset="0"/>
              </a:rPr>
              <a:t>They are a place of life for many small </a:t>
            </a:r>
            <a:endParaRPr lang="pl-PL"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animals, birds, insects and butterflies.</a:t>
            </a:r>
          </a:p>
          <a:p>
            <a:r>
              <a:rPr lang="en-US" sz="2000" b="1" dirty="0">
                <a:latin typeface="Times New Roman" panose="02020603050405020304" pitchFamily="18" charset="0"/>
                <a:cs typeface="Times New Roman" panose="02020603050405020304" pitchFamily="18" charset="0"/>
              </a:rPr>
              <a:t>They do not need chemical protection practically.</a:t>
            </a:r>
          </a:p>
          <a:p>
            <a:r>
              <a:rPr lang="en-US" sz="2000" dirty="0">
                <a:latin typeface="Times New Roman" panose="02020603050405020304" pitchFamily="18" charset="0"/>
                <a:cs typeface="Times New Roman" panose="02020603050405020304" pitchFamily="18" charset="0"/>
              </a:rPr>
              <a:t>They generally consist of species trees</a:t>
            </a:r>
          </a:p>
          <a:p>
            <a:r>
              <a:rPr lang="en-US" sz="2000" dirty="0">
                <a:latin typeface="Times New Roman" panose="02020603050405020304" pitchFamily="18" charset="0"/>
                <a:cs typeface="Times New Roman" panose="02020603050405020304" pitchFamily="18" charset="0"/>
              </a:rPr>
              <a:t>and well-adapted varieties</a:t>
            </a:r>
            <a:r>
              <a:rPr lang="pl-PL"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to environmental conditions that are resistant to disease.</a:t>
            </a:r>
          </a:p>
          <a:p>
            <a:r>
              <a:rPr lang="en-US" sz="2000" dirty="0">
                <a:latin typeface="Times New Roman" panose="02020603050405020304" pitchFamily="18" charset="0"/>
                <a:cs typeface="Times New Roman" panose="02020603050405020304" pitchFamily="18" charset="0"/>
              </a:rPr>
              <a:t>As a result of the long duration and lack </a:t>
            </a:r>
            <a:endParaRPr lang="pl-PL"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of chemical interference, a balance between populations was created in them</a:t>
            </a:r>
            <a:r>
              <a:rPr lang="pl-PL"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pests </a:t>
            </a:r>
            <a:endParaRPr lang="pl-PL"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and beneficial organisms.</a:t>
            </a:r>
          </a:p>
          <a:p>
            <a:r>
              <a:rPr lang="en-US" sz="2000" dirty="0">
                <a:latin typeface="Times New Roman" panose="02020603050405020304" pitchFamily="18" charset="0"/>
                <a:cs typeface="Times New Roman" panose="02020603050405020304" pitchFamily="18" charset="0"/>
              </a:rPr>
              <a:t>Thanks to this, the pests slightly</a:t>
            </a:r>
            <a:r>
              <a:rPr lang="pl-PL"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they </a:t>
            </a:r>
            <a:endParaRPr lang="pl-PL"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only affect the size</a:t>
            </a:r>
            <a:r>
              <a:rPr lang="pl-PL"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and quality of fruit yield</a:t>
            </a:r>
            <a:r>
              <a:rPr lang="pl-PL"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3" name="Obraz 2"/>
          <p:cNvPicPr>
            <a:picLocks noChangeAspect="1"/>
          </p:cNvPicPr>
          <p:nvPr/>
        </p:nvPicPr>
        <p:blipFill rotWithShape="1">
          <a:blip r:embed="rId2">
            <a:extLst>
              <a:ext uri="{28A0092B-C50C-407E-A947-70E740481C1C}">
                <a14:useLocalDpi xmlns:a14="http://schemas.microsoft.com/office/drawing/2010/main" val="0"/>
              </a:ext>
            </a:extLst>
          </a:blip>
          <a:srcRect l="19583" r="24306"/>
          <a:stretch/>
        </p:blipFill>
        <p:spPr>
          <a:xfrm>
            <a:off x="4797644" y="476672"/>
            <a:ext cx="4238852" cy="5913335"/>
          </a:xfrm>
          <a:prstGeom prst="rect">
            <a:avLst/>
          </a:prstGeom>
        </p:spPr>
      </p:pic>
    </p:spTree>
    <p:extLst>
      <p:ext uri="{BB962C8B-B14F-4D97-AF65-F5344CB8AC3E}">
        <p14:creationId xmlns:p14="http://schemas.microsoft.com/office/powerpoint/2010/main" val="49033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2" name="pole tekstowe 1"/>
          <p:cNvSpPr txBox="1"/>
          <p:nvPr/>
        </p:nvSpPr>
        <p:spPr>
          <a:xfrm>
            <a:off x="0" y="404664"/>
            <a:ext cx="4644008" cy="1938992"/>
          </a:xfrm>
          <a:prstGeom prst="rect">
            <a:avLst/>
          </a:prstGeom>
          <a:noFill/>
        </p:spPr>
        <p:txBody>
          <a:bodyPr wrap="square" rtlCol="0">
            <a:spAutoFit/>
          </a:bodyPr>
          <a:lstStyle/>
          <a:p>
            <a:r>
              <a:rPr lang="pl-PL" sz="2000" dirty="0" err="1">
                <a:latin typeface="Times New Roman" panose="02020603050405020304" pitchFamily="18" charset="0"/>
                <a:cs typeface="Times New Roman" panose="02020603050405020304" pitchFamily="18" charset="0"/>
              </a:rPr>
              <a:t>Tall-growing</a:t>
            </a:r>
            <a:r>
              <a:rPr lang="pl-PL" sz="2000" dirty="0">
                <a:latin typeface="Times New Roman" panose="02020603050405020304" pitchFamily="18" charset="0"/>
                <a:cs typeface="Times New Roman" panose="02020603050405020304" pitchFamily="18" charset="0"/>
              </a:rPr>
              <a:t> fruit </a:t>
            </a:r>
            <a:r>
              <a:rPr lang="pl-PL" sz="2000" dirty="0" err="1">
                <a:latin typeface="Times New Roman" panose="02020603050405020304" pitchFamily="18" charset="0"/>
                <a:cs typeface="Times New Roman" panose="02020603050405020304" pitchFamily="18" charset="0"/>
              </a:rPr>
              <a:t>trees</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they</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play</a:t>
            </a:r>
            <a:r>
              <a:rPr lang="pl-PL" sz="2000" dirty="0">
                <a:latin typeface="Times New Roman" panose="02020603050405020304" pitchFamily="18" charset="0"/>
                <a:cs typeface="Times New Roman" panose="02020603050405020304" pitchFamily="18" charset="0"/>
              </a:rPr>
              <a:t> the role of a </a:t>
            </a:r>
            <a:r>
              <a:rPr lang="pl-PL" sz="2000" dirty="0" err="1">
                <a:latin typeface="Times New Roman" panose="02020603050405020304" pitchFamily="18" charset="0"/>
                <a:cs typeface="Times New Roman" panose="02020603050405020304" pitchFamily="18" charset="0"/>
              </a:rPr>
              <a:t>rich</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ecosystem</a:t>
            </a:r>
            <a:r>
              <a:rPr lang="pl-PL" sz="2000" dirty="0">
                <a:latin typeface="Times New Roman" panose="02020603050405020304" pitchFamily="18" charset="0"/>
                <a:cs typeface="Times New Roman" panose="02020603050405020304" pitchFamily="18" charset="0"/>
              </a:rPr>
              <a:t>. </a:t>
            </a:r>
          </a:p>
          <a:p>
            <a:r>
              <a:rPr lang="pl-PL" sz="2000" dirty="0">
                <a:latin typeface="Times New Roman" panose="02020603050405020304" pitchFamily="18" charset="0"/>
                <a:cs typeface="Times New Roman" panose="02020603050405020304" pitchFamily="18" charset="0"/>
              </a:rPr>
              <a:t>One </a:t>
            </a:r>
            <a:r>
              <a:rPr lang="pl-PL" sz="2000" dirty="0" err="1">
                <a:latin typeface="Times New Roman" panose="02020603050405020304" pitchFamily="18" charset="0"/>
                <a:cs typeface="Times New Roman" panose="02020603050405020304" pitchFamily="18" charset="0"/>
              </a:rPr>
              <a:t>hectare</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old</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orchard</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makes</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him</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stay</a:t>
            </a:r>
            <a:r>
              <a:rPr lang="pl-PL" sz="2000" dirty="0">
                <a:latin typeface="Times New Roman" panose="02020603050405020304" pitchFamily="18" charset="0"/>
                <a:cs typeface="Times New Roman" panose="02020603050405020304" pitchFamily="18" charset="0"/>
              </a:rPr>
              <a:t> </a:t>
            </a:r>
          </a:p>
          <a:p>
            <a:r>
              <a:rPr lang="pl-PL" sz="2000" dirty="0">
                <a:latin typeface="Times New Roman" panose="02020603050405020304" pitchFamily="18" charset="0"/>
                <a:cs typeface="Times New Roman" panose="02020603050405020304" pitchFamily="18" charset="0"/>
              </a:rPr>
              <a:t>in </a:t>
            </a:r>
            <a:r>
              <a:rPr lang="pl-PL" sz="2000" dirty="0" err="1">
                <a:latin typeface="Times New Roman" panose="02020603050405020304" pitchFamily="18" charset="0"/>
                <a:cs typeface="Times New Roman" panose="02020603050405020304" pitchFamily="18" charset="0"/>
              </a:rPr>
              <a:t>this</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area</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more</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than</a:t>
            </a:r>
            <a:r>
              <a:rPr lang="pl-PL" sz="2000" dirty="0">
                <a:latin typeface="Times New Roman" panose="02020603050405020304" pitchFamily="18" charset="0"/>
                <a:cs typeface="Times New Roman" panose="02020603050405020304" pitchFamily="18" charset="0"/>
              </a:rPr>
              <a:t> 10 </a:t>
            </a:r>
            <a:r>
              <a:rPr lang="pl-PL" sz="2000" dirty="0" err="1">
                <a:latin typeface="Times New Roman" panose="02020603050405020304" pitchFamily="18" charset="0"/>
                <a:cs typeface="Times New Roman" panose="02020603050405020304" pitchFamily="18" charset="0"/>
              </a:rPr>
              <a:t>species</a:t>
            </a:r>
            <a:r>
              <a:rPr lang="pl-PL" sz="2000" dirty="0">
                <a:latin typeface="Times New Roman" panose="02020603050405020304" pitchFamily="18" charset="0"/>
                <a:cs typeface="Times New Roman" panose="02020603050405020304" pitchFamily="18" charset="0"/>
              </a:rPr>
              <a:t> of </a:t>
            </a:r>
            <a:r>
              <a:rPr lang="pl-PL" sz="2000" dirty="0" err="1">
                <a:latin typeface="Times New Roman" panose="02020603050405020304" pitchFamily="18" charset="0"/>
                <a:cs typeface="Times New Roman" panose="02020603050405020304" pitchFamily="18" charset="0"/>
              </a:rPr>
              <a:t>birds</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more</a:t>
            </a:r>
            <a:r>
              <a:rPr lang="pl-PL" sz="2000" dirty="0">
                <a:latin typeface="Times New Roman" panose="02020603050405020304" pitchFamily="18" charset="0"/>
                <a:cs typeface="Times New Roman" panose="02020603050405020304" pitchFamily="18" charset="0"/>
              </a:rPr>
              <a:t>, and </a:t>
            </a:r>
            <a:r>
              <a:rPr lang="pl-PL" sz="2000" dirty="0" err="1">
                <a:latin typeface="Times New Roman" panose="02020603050405020304" pitchFamily="18" charset="0"/>
                <a:cs typeface="Times New Roman" panose="02020603050405020304" pitchFamily="18" charset="0"/>
              </a:rPr>
              <a:t>plants</a:t>
            </a:r>
            <a:r>
              <a:rPr lang="pl-PL" sz="2000" dirty="0">
                <a:latin typeface="Times New Roman" panose="02020603050405020304" pitchFamily="18" charset="0"/>
                <a:cs typeface="Times New Roman" panose="02020603050405020304" pitchFamily="18" charset="0"/>
              </a:rPr>
              <a:t> and </a:t>
            </a:r>
            <a:r>
              <a:rPr lang="pl-PL" sz="2000" dirty="0" err="1">
                <a:latin typeface="Times New Roman" panose="02020603050405020304" pitchFamily="18" charset="0"/>
                <a:cs typeface="Times New Roman" panose="02020603050405020304" pitchFamily="18" charset="0"/>
              </a:rPr>
              <a:t>insects</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more</a:t>
            </a:r>
            <a:r>
              <a:rPr lang="pl-PL" sz="2000" dirty="0">
                <a:latin typeface="Times New Roman" panose="02020603050405020304" pitchFamily="18" charset="0"/>
                <a:cs typeface="Times New Roman" panose="02020603050405020304" pitchFamily="18" charset="0"/>
              </a:rPr>
              <a:t> </a:t>
            </a:r>
            <a:br>
              <a:rPr lang="pl-PL" sz="2000" dirty="0">
                <a:latin typeface="Times New Roman" panose="02020603050405020304" pitchFamily="18" charset="0"/>
                <a:cs typeface="Times New Roman" panose="02020603050405020304" pitchFamily="18" charset="0"/>
              </a:rPr>
            </a:br>
            <a:r>
              <a:rPr lang="pl-PL" sz="2000" dirty="0" err="1">
                <a:latin typeface="Times New Roman" panose="02020603050405020304" pitchFamily="18" charset="0"/>
                <a:cs typeface="Times New Roman" panose="02020603050405020304" pitchFamily="18" charset="0"/>
              </a:rPr>
              <a:t>than</a:t>
            </a:r>
            <a:r>
              <a:rPr lang="pl-PL" sz="2000" dirty="0">
                <a:latin typeface="Times New Roman" panose="02020603050405020304" pitchFamily="18" charset="0"/>
                <a:cs typeface="Times New Roman" panose="02020603050405020304" pitchFamily="18" charset="0"/>
              </a:rPr>
              <a:t> 100 </a:t>
            </a:r>
            <a:r>
              <a:rPr lang="pl-PL" sz="2000" dirty="0" err="1">
                <a:latin typeface="Times New Roman" panose="02020603050405020304" pitchFamily="18" charset="0"/>
                <a:cs typeface="Times New Roman" panose="02020603050405020304" pitchFamily="18" charset="0"/>
              </a:rPr>
              <a:t>species</a:t>
            </a:r>
            <a:r>
              <a:rPr lang="pl-PL" sz="2000" dirty="0">
                <a:latin typeface="Times New Roman" panose="02020603050405020304" pitchFamily="18" charset="0"/>
                <a:cs typeface="Times New Roman" panose="02020603050405020304" pitchFamily="18" charset="0"/>
              </a:rPr>
              <a:t>. </a:t>
            </a:r>
          </a:p>
        </p:txBody>
      </p:sp>
      <p:pic>
        <p:nvPicPr>
          <p:cNvPr id="5" name="Obraz 4"/>
          <p:cNvPicPr>
            <a:picLocks noChangeAspect="1"/>
          </p:cNvPicPr>
          <p:nvPr/>
        </p:nvPicPr>
        <p:blipFill>
          <a:blip r:embed="rId2"/>
          <a:stretch>
            <a:fillRect/>
          </a:stretch>
        </p:blipFill>
        <p:spPr>
          <a:xfrm>
            <a:off x="4519874" y="0"/>
            <a:ext cx="4644008" cy="3480059"/>
          </a:xfrm>
          <a:prstGeom prst="rect">
            <a:avLst/>
          </a:prstGeom>
        </p:spPr>
      </p:pic>
      <p:pic>
        <p:nvPicPr>
          <p:cNvPr id="6" name="Obraz 5"/>
          <p:cNvPicPr>
            <a:picLocks noChangeAspect="1"/>
          </p:cNvPicPr>
          <p:nvPr/>
        </p:nvPicPr>
        <p:blipFill>
          <a:blip r:embed="rId3"/>
          <a:stretch>
            <a:fillRect/>
          </a:stretch>
        </p:blipFill>
        <p:spPr>
          <a:xfrm>
            <a:off x="5119352" y="4293096"/>
            <a:ext cx="4044529" cy="2556142"/>
          </a:xfrm>
          <a:prstGeom prst="rect">
            <a:avLst/>
          </a:prstGeom>
        </p:spPr>
      </p:pic>
      <p:pic>
        <p:nvPicPr>
          <p:cNvPr id="4" name="Obraz 3"/>
          <p:cNvPicPr>
            <a:picLocks noChangeAspect="1"/>
          </p:cNvPicPr>
          <p:nvPr/>
        </p:nvPicPr>
        <p:blipFill>
          <a:blip r:embed="rId4"/>
          <a:stretch>
            <a:fillRect/>
          </a:stretch>
        </p:blipFill>
        <p:spPr>
          <a:xfrm>
            <a:off x="0" y="2924944"/>
            <a:ext cx="5211369" cy="3910208"/>
          </a:xfrm>
          <a:prstGeom prst="rect">
            <a:avLst/>
          </a:prstGeom>
        </p:spPr>
      </p:pic>
    </p:spTree>
    <p:extLst>
      <p:ext uri="{BB962C8B-B14F-4D97-AF65-F5344CB8AC3E}">
        <p14:creationId xmlns:p14="http://schemas.microsoft.com/office/powerpoint/2010/main" val="848173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2" name="pole tekstowe 1"/>
          <p:cNvSpPr txBox="1"/>
          <p:nvPr/>
        </p:nvSpPr>
        <p:spPr>
          <a:xfrm>
            <a:off x="179512" y="234015"/>
            <a:ext cx="8820472" cy="6186309"/>
          </a:xfrm>
          <a:prstGeom prst="rect">
            <a:avLst/>
          </a:prstGeom>
          <a:noFill/>
        </p:spPr>
        <p:txBody>
          <a:bodyPr wrap="square" rtlCol="0">
            <a:spAutoFit/>
          </a:bodyPr>
          <a:lstStyle/>
          <a:p>
            <a:pPr>
              <a:spcBef>
                <a:spcPts val="1200"/>
              </a:spcBef>
            </a:pPr>
            <a:r>
              <a:rPr lang="en-US" sz="2400" dirty="0">
                <a:latin typeface="Times New Roman" panose="02020603050405020304" pitchFamily="18" charset="0"/>
                <a:cs typeface="Times New Roman" panose="02020603050405020304" pitchFamily="18" charset="0"/>
              </a:rPr>
              <a:t>The </a:t>
            </a:r>
            <a:r>
              <a:rPr lang="en-US" sz="2400" dirty="0" err="1">
                <a:latin typeface="Times New Roman" panose="02020603050405020304" pitchFamily="18" charset="0"/>
                <a:cs typeface="Times New Roman" panose="02020603050405020304" pitchFamily="18" charset="0"/>
              </a:rPr>
              <a:t>AgriNatura</a:t>
            </a:r>
            <a:r>
              <a:rPr lang="en-US" sz="2400" dirty="0">
                <a:latin typeface="Times New Roman" panose="02020603050405020304" pitchFamily="18" charset="0"/>
                <a:cs typeface="Times New Roman" panose="02020603050405020304" pitchFamily="18" charset="0"/>
              </a:rPr>
              <a:t> Foundation and the Social Ecological Institute set up new traditional orchards since 2005.</a:t>
            </a:r>
            <a:r>
              <a:rPr lang="pl-PL" sz="2400" dirty="0">
                <a:latin typeface="Times New Roman" panose="02020603050405020304" pitchFamily="18" charset="0"/>
                <a:cs typeface="Times New Roman" panose="02020603050405020304" pitchFamily="18" charset="0"/>
              </a:rPr>
              <a:t> </a:t>
            </a:r>
          </a:p>
          <a:p>
            <a:pPr>
              <a:spcBef>
                <a:spcPts val="1200"/>
              </a:spcBef>
            </a:pPr>
            <a:r>
              <a:rPr lang="en-US" sz="2400" dirty="0">
                <a:latin typeface="Times New Roman" panose="02020603050405020304" pitchFamily="18" charset="0"/>
                <a:cs typeface="Times New Roman" panose="02020603050405020304" pitchFamily="18" charset="0"/>
              </a:rPr>
              <a:t>As part of these projects, orchards were created next to municipal schools, landscape parks, agricultural advisory centers and individual farms.</a:t>
            </a:r>
            <a:endParaRPr lang="pl-PL" sz="2400" dirty="0">
              <a:latin typeface="Times New Roman" panose="02020603050405020304" pitchFamily="18" charset="0"/>
              <a:cs typeface="Times New Roman" panose="02020603050405020304" pitchFamily="18" charset="0"/>
            </a:endParaRPr>
          </a:p>
          <a:p>
            <a:pPr>
              <a:spcBef>
                <a:spcPts val="600"/>
              </a:spcBef>
            </a:pPr>
            <a:endParaRPr lang="pl-PL" sz="2400" dirty="0">
              <a:latin typeface="Times New Roman" panose="02020603050405020304" pitchFamily="18" charset="0"/>
              <a:cs typeface="Times New Roman" panose="02020603050405020304" pitchFamily="18" charset="0"/>
            </a:endParaRPr>
          </a:p>
          <a:p>
            <a:pPr>
              <a:spcBef>
                <a:spcPts val="600"/>
              </a:spcBef>
            </a:pPr>
            <a:r>
              <a:rPr lang="en-US" sz="2400" u="sng" dirty="0">
                <a:latin typeface="Times New Roman" panose="02020603050405020304" pitchFamily="18" charset="0"/>
                <a:cs typeface="Times New Roman" panose="02020603050405020304" pitchFamily="18" charset="0"/>
              </a:rPr>
              <a:t>Founded, among others</a:t>
            </a:r>
            <a:r>
              <a:rPr lang="pl-PL" sz="2400" u="sng" dirty="0">
                <a:latin typeface="Times New Roman" panose="02020603050405020304" pitchFamily="18" charset="0"/>
                <a:cs typeface="Times New Roman" panose="02020603050405020304" pitchFamily="18" charset="0"/>
              </a:rPr>
              <a:t>:</a:t>
            </a:r>
            <a:endParaRPr lang="en-US" sz="2400" u="sng" dirty="0">
              <a:latin typeface="Times New Roman" panose="02020603050405020304" pitchFamily="18" charset="0"/>
              <a:cs typeface="Times New Roman" panose="02020603050405020304" pitchFamily="18" charset="0"/>
            </a:endParaRPr>
          </a:p>
          <a:p>
            <a:pPr marL="342900" indent="-342900">
              <a:spcBef>
                <a:spcPts val="6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Collections</a:t>
            </a:r>
          </a:p>
          <a:p>
            <a:pPr marL="342900" indent="-342900">
              <a:spcBef>
                <a:spcPts val="6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Regional - places</a:t>
            </a:r>
          </a:p>
          <a:p>
            <a:pPr marL="342900" indent="-342900">
              <a:spcBef>
                <a:spcPts val="60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Education and Live </a:t>
            </a:r>
            <a:endParaRPr lang="pl-PL" sz="2400" dirty="0">
              <a:latin typeface="Times New Roman" panose="02020603050405020304" pitchFamily="18" charset="0"/>
              <a:cs typeface="Times New Roman" panose="02020603050405020304" pitchFamily="18" charset="0"/>
            </a:endParaRPr>
          </a:p>
          <a:p>
            <a:pPr>
              <a:spcBef>
                <a:spcPts val="600"/>
              </a:spcBef>
            </a:pP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Banks</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Genes</a:t>
            </a:r>
          </a:p>
          <a:p>
            <a:r>
              <a:rPr lang="pl-PL" sz="2400" dirty="0">
                <a:latin typeface="Times New Roman" panose="02020603050405020304" pitchFamily="18" charset="0"/>
                <a:cs typeface="Times New Roman" panose="02020603050405020304" pitchFamily="18" charset="0"/>
              </a:rPr>
              <a:t> </a:t>
            </a:r>
          </a:p>
          <a:p>
            <a:pPr>
              <a:spcBef>
                <a:spcPts val="1200"/>
              </a:spcBef>
            </a:pPr>
            <a:r>
              <a:rPr lang="pl-PL" sz="2400" dirty="0">
                <a:latin typeface="Times New Roman" panose="02020603050405020304" pitchFamily="18" charset="0"/>
                <a:cs typeface="Times New Roman" panose="02020603050405020304" pitchFamily="18" charset="0"/>
              </a:rPr>
              <a:t> </a:t>
            </a:r>
          </a:p>
          <a:p>
            <a:pPr>
              <a:spcBef>
                <a:spcPts val="1200"/>
              </a:spcBef>
            </a:pPr>
            <a:endParaRPr lang="pl-PL" sz="2400" dirty="0">
              <a:latin typeface="Times New Roman" panose="02020603050405020304" pitchFamily="18" charset="0"/>
              <a:cs typeface="Times New Roman" panose="02020603050405020304" pitchFamily="18" charset="0"/>
            </a:endParaRPr>
          </a:p>
        </p:txBody>
      </p:sp>
      <p:pic>
        <p:nvPicPr>
          <p:cNvPr id="3" name="Picture 2" descr="D:\Sabina1\Poster3\Przysiekplan.jpg"/>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a:stretch>
            <a:fillRect/>
          </a:stretch>
        </p:blipFill>
        <p:spPr bwMode="auto">
          <a:xfrm>
            <a:off x="3275856" y="2452842"/>
            <a:ext cx="5863382" cy="44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4">
            <a:extLst>
              <a:ext uri="{FF2B5EF4-FFF2-40B4-BE49-F238E27FC236}">
                <a16:creationId xmlns:a16="http://schemas.microsoft.com/office/drawing/2014/main" id="{D7ABDAFE-8F88-47F6-8C34-FB250BCBA671}"/>
              </a:ext>
            </a:extLst>
          </p:cNvPr>
          <p:cNvPicPr>
            <a:picLocks noChangeAspect="1"/>
          </p:cNvPicPr>
          <p:nvPr/>
        </p:nvPicPr>
        <p:blipFill>
          <a:blip r:embed="rId3"/>
          <a:stretch>
            <a:fillRect/>
          </a:stretch>
        </p:blipFill>
        <p:spPr>
          <a:xfrm>
            <a:off x="539552" y="5098309"/>
            <a:ext cx="2180396" cy="15710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843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9FA377C-C0DA-4CE4-A6F8-CA6CCB87A134}"/>
              </a:ext>
            </a:extLst>
          </p:cNvPr>
          <p:cNvPicPr>
            <a:picLocks noChangeAspect="1"/>
          </p:cNvPicPr>
          <p:nvPr/>
        </p:nvPicPr>
        <p:blipFill>
          <a:blip r:embed="rId2"/>
          <a:stretch>
            <a:fillRect/>
          </a:stretch>
        </p:blipFill>
        <p:spPr>
          <a:xfrm>
            <a:off x="6228184" y="2627469"/>
            <a:ext cx="2304256" cy="3883439"/>
          </a:xfrm>
          <a:prstGeom prst="rect">
            <a:avLst/>
          </a:prstGeom>
          <a:ln>
            <a:noFill/>
          </a:ln>
          <a:effectLst>
            <a:outerShdw blurRad="190500" algn="tl" rotWithShape="0">
              <a:srgbClr val="000000">
                <a:alpha val="70000"/>
              </a:srgbClr>
            </a:outerShdw>
          </a:effectLst>
        </p:spPr>
      </p:pic>
      <p:sp>
        <p:nvSpPr>
          <p:cNvPr id="468994" name="Text Box 2"/>
          <p:cNvSpPr txBox="1">
            <a:spLocks noChangeArrowheads="1"/>
          </p:cNvSpPr>
          <p:nvPr/>
        </p:nvSpPr>
        <p:spPr bwMode="auto">
          <a:xfrm>
            <a:off x="395536" y="260649"/>
            <a:ext cx="8352928"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pl-PL" sz="2800" dirty="0">
              <a:solidFill>
                <a:srgbClr val="000000"/>
              </a:solidFill>
              <a:latin typeface="Times New Roman" panose="02020603050405020304" pitchFamily="18" charset="0"/>
              <a:cs typeface="Times New Roman" panose="02020603050405020304" pitchFamily="18" charset="0"/>
            </a:endParaRPr>
          </a:p>
          <a:p>
            <a:r>
              <a:rPr lang="en-US" altLang="pl-PL" sz="2800" dirty="0">
                <a:solidFill>
                  <a:srgbClr val="000000"/>
                </a:solidFill>
                <a:latin typeface="Times New Roman" panose="02020603050405020304" pitchFamily="18" charset="0"/>
                <a:cs typeface="Times New Roman" panose="02020603050405020304" pitchFamily="18" charset="0"/>
              </a:rPr>
              <a:t>Since 2015, the PUR PROJECT program "</a:t>
            </a:r>
            <a:r>
              <a:rPr lang="en-US" altLang="pl-PL" sz="2800" b="1" u="sng" dirty="0">
                <a:solidFill>
                  <a:srgbClr val="000000"/>
                </a:solidFill>
                <a:latin typeface="Times New Roman" panose="02020603050405020304" pitchFamily="18" charset="0"/>
                <a:cs typeface="Times New Roman" panose="02020603050405020304" pitchFamily="18" charset="0"/>
              </a:rPr>
              <a:t>We plant trees for the planet</a:t>
            </a:r>
            <a:r>
              <a:rPr lang="en-US" altLang="pl-PL" sz="2800" dirty="0">
                <a:solidFill>
                  <a:srgbClr val="000000"/>
                </a:solidFill>
                <a:latin typeface="Times New Roman" panose="02020603050405020304" pitchFamily="18" charset="0"/>
                <a:cs typeface="Times New Roman" panose="02020603050405020304" pitchFamily="18" charset="0"/>
              </a:rPr>
              <a:t>" is a new project for the reconstruction of traditional orchards in Poland.</a:t>
            </a:r>
          </a:p>
          <a:p>
            <a:endParaRPr lang="en-US" altLang="pl-PL" sz="2800" dirty="0">
              <a:solidFill>
                <a:srgbClr val="000000"/>
              </a:solidFill>
              <a:latin typeface="Times New Roman" panose="02020603050405020304" pitchFamily="18" charset="0"/>
              <a:cs typeface="Times New Roman" panose="02020603050405020304" pitchFamily="18" charset="0"/>
            </a:endParaRPr>
          </a:p>
          <a:p>
            <a:r>
              <a:rPr lang="en-US" altLang="pl-PL" sz="2800" dirty="0">
                <a:solidFill>
                  <a:srgbClr val="000000"/>
                </a:solidFill>
                <a:latin typeface="Times New Roman" panose="02020603050405020304" pitchFamily="18" charset="0"/>
                <a:cs typeface="Times New Roman" panose="02020603050405020304" pitchFamily="18" charset="0"/>
              </a:rPr>
              <a:t>In 2015 and 2016, 6,500 trees were planted.</a:t>
            </a:r>
          </a:p>
          <a:p>
            <a:endParaRPr lang="en-US" altLang="pl-PL" sz="2800" dirty="0">
              <a:solidFill>
                <a:srgbClr val="000000"/>
              </a:solidFill>
              <a:latin typeface="Times New Roman" panose="02020603050405020304" pitchFamily="18" charset="0"/>
              <a:cs typeface="Times New Roman" panose="02020603050405020304" pitchFamily="18" charset="0"/>
            </a:endParaRPr>
          </a:p>
          <a:p>
            <a:r>
              <a:rPr lang="en-US" altLang="pl-PL" sz="2800" dirty="0">
                <a:solidFill>
                  <a:srgbClr val="000000"/>
                </a:solidFill>
                <a:latin typeface="Times New Roman" panose="02020603050405020304" pitchFamily="18" charset="0"/>
                <a:cs typeface="Times New Roman" panose="02020603050405020304" pitchFamily="18" charset="0"/>
              </a:rPr>
              <a:t>In 2017, 8,000 trees were planted.</a:t>
            </a:r>
          </a:p>
          <a:p>
            <a:endParaRPr lang="pl-PL" altLang="pl-PL" sz="2800" dirty="0">
              <a:latin typeface="Times New Roman" panose="02020603050405020304" pitchFamily="18" charset="0"/>
              <a:cs typeface="Times New Roman" panose="02020603050405020304" pitchFamily="18" charset="0"/>
            </a:endParaRPr>
          </a:p>
          <a:p>
            <a:r>
              <a:rPr lang="pl-PL" altLang="pl-PL" sz="2800" dirty="0">
                <a:latin typeface="Times New Roman" panose="02020603050405020304" pitchFamily="18" charset="0"/>
                <a:cs typeface="Times New Roman" panose="02020603050405020304" pitchFamily="18" charset="0"/>
              </a:rPr>
              <a:t> </a:t>
            </a:r>
          </a:p>
          <a:p>
            <a:endParaRPr lang="pl-PL" altLang="pl-PL" dirty="0">
              <a:latin typeface="Times New Roman" panose="02020603050405020304" pitchFamily="18" charset="0"/>
              <a:cs typeface="Times New Roman" panose="02020603050405020304" pitchFamily="18" charset="0"/>
            </a:endParaRPr>
          </a:p>
        </p:txBody>
      </p:sp>
      <p:pic>
        <p:nvPicPr>
          <p:cNvPr id="3" name="Obraz 2">
            <a:extLst>
              <a:ext uri="{FF2B5EF4-FFF2-40B4-BE49-F238E27FC236}">
                <a16:creationId xmlns:a16="http://schemas.microsoft.com/office/drawing/2014/main" id="{A3BF8689-154A-439A-9ACD-6D92DB388CF0}"/>
              </a:ext>
            </a:extLst>
          </p:cNvPr>
          <p:cNvPicPr>
            <a:picLocks noChangeAspect="1"/>
          </p:cNvPicPr>
          <p:nvPr/>
        </p:nvPicPr>
        <p:blipFill>
          <a:blip r:embed="rId3"/>
          <a:stretch>
            <a:fillRect/>
          </a:stretch>
        </p:blipFill>
        <p:spPr>
          <a:xfrm>
            <a:off x="899592" y="3837761"/>
            <a:ext cx="2664296" cy="2673147"/>
          </a:xfrm>
          <a:prstGeom prst="rect">
            <a:avLst/>
          </a:prstGeom>
          <a:ln>
            <a:noFill/>
          </a:ln>
          <a:effectLst>
            <a:outerShdw blurRad="190500" algn="tl" rotWithShape="0">
              <a:srgbClr val="000000">
                <a:alpha val="70000"/>
              </a:srgbClr>
            </a:outerShdw>
          </a:effectLst>
        </p:spPr>
      </p:pic>
      <p:sp>
        <p:nvSpPr>
          <p:cNvPr id="4" name="Strzałka: w lewo 3">
            <a:extLst>
              <a:ext uri="{FF2B5EF4-FFF2-40B4-BE49-F238E27FC236}">
                <a16:creationId xmlns:a16="http://schemas.microsoft.com/office/drawing/2014/main" id="{8E3BFBEE-2D98-454A-8430-A8956442A989}"/>
              </a:ext>
            </a:extLst>
          </p:cNvPr>
          <p:cNvSpPr/>
          <p:nvPr/>
        </p:nvSpPr>
        <p:spPr>
          <a:xfrm>
            <a:off x="3995936" y="4725144"/>
            <a:ext cx="1872208" cy="864096"/>
          </a:xfrm>
          <a:prstGeom prst="leftArrow">
            <a:avLst/>
          </a:prstGeom>
          <a:solidFill>
            <a:srgbClr val="92D05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3692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sp>
        <p:nvSpPr>
          <p:cNvPr id="2" name="pole tekstowe 1"/>
          <p:cNvSpPr txBox="1"/>
          <p:nvPr/>
        </p:nvSpPr>
        <p:spPr>
          <a:xfrm>
            <a:off x="269464" y="0"/>
            <a:ext cx="8623016" cy="7325082"/>
          </a:xfrm>
          <a:prstGeom prst="rect">
            <a:avLst/>
          </a:prstGeom>
          <a:noFill/>
        </p:spPr>
        <p:txBody>
          <a:bodyPr wrap="square" rtlCol="0">
            <a:spAutoFit/>
          </a:bodyPr>
          <a:lstStyle/>
          <a:p>
            <a:pPr>
              <a:spcBef>
                <a:spcPts val="1200"/>
              </a:spcBef>
            </a:pPr>
            <a:r>
              <a:rPr lang="pl-PL" sz="2400" b="1" dirty="0" err="1">
                <a:latin typeface="Times New Roman" panose="02020603050405020304" pitchFamily="18" charset="0"/>
                <a:cs typeface="Times New Roman" panose="02020603050405020304" pitchFamily="18" charset="0"/>
              </a:rPr>
              <a:t>Recruitment</a:t>
            </a:r>
            <a:r>
              <a:rPr lang="pl-PL"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a:spcBef>
                <a:spcPts val="1200"/>
              </a:spcBef>
            </a:pPr>
            <a:r>
              <a:rPr lang="en-US" sz="2400" dirty="0">
                <a:latin typeface="Times New Roman" panose="02020603050405020304" pitchFamily="18" charset="0"/>
                <a:cs typeface="Times New Roman" panose="02020603050405020304" pitchFamily="18" charset="0"/>
              </a:rPr>
              <a:t>In order to promote the idea of traditional orchards, </a:t>
            </a:r>
            <a:r>
              <a:rPr lang="en-US" sz="2400" dirty="0" err="1">
                <a:latin typeface="Times New Roman" panose="02020603050405020304" pitchFamily="18" charset="0"/>
                <a:cs typeface="Times New Roman" panose="02020603050405020304" pitchFamily="18" charset="0"/>
              </a:rPr>
              <a:t>AgriNatura</a:t>
            </a:r>
            <a:r>
              <a:rPr lang="en-US" sz="2400" dirty="0">
                <a:latin typeface="Times New Roman" panose="02020603050405020304" pitchFamily="18" charset="0"/>
                <a:cs typeface="Times New Roman" panose="02020603050405020304" pitchFamily="18" charset="0"/>
              </a:rPr>
              <a:t> Foundation cooperates with:</a:t>
            </a:r>
            <a:endParaRPr lang="pl-PL" sz="2400" dirty="0">
              <a:latin typeface="Times New Roman" panose="02020603050405020304" pitchFamily="18" charset="0"/>
              <a:cs typeface="Times New Roman" panose="02020603050405020304" pitchFamily="18" charset="0"/>
            </a:endParaRPr>
          </a:p>
          <a:p>
            <a:pPr marL="342900" indent="-342900">
              <a:spcBef>
                <a:spcPts val="1200"/>
              </a:spcBef>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Local NGOs</a:t>
            </a:r>
          </a:p>
          <a:p>
            <a:pPr marL="342900" indent="-342900">
              <a:spcBef>
                <a:spcPts val="1200"/>
              </a:spcBef>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Agricultural advisory centers</a:t>
            </a:r>
          </a:p>
          <a:p>
            <a:pPr marL="342900" indent="-342900">
              <a:spcBef>
                <a:spcPts val="1200"/>
              </a:spcBef>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Local administration</a:t>
            </a:r>
          </a:p>
          <a:p>
            <a:pPr marL="342900" indent="-342900">
              <a:spcBef>
                <a:spcPts val="1200"/>
              </a:spcBef>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Parishes</a:t>
            </a:r>
          </a:p>
          <a:p>
            <a:pPr marL="342900" indent="-342900">
              <a:spcBef>
                <a:spcPts val="1200"/>
              </a:spcBef>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Botanical gardens and open-air museums</a:t>
            </a:r>
          </a:p>
          <a:p>
            <a:pPr marL="342900" indent="-342900">
              <a:spcBef>
                <a:spcPts val="1200"/>
              </a:spcBef>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Landscape parks</a:t>
            </a:r>
          </a:p>
          <a:p>
            <a:pPr>
              <a:spcBef>
                <a:spcPts val="1200"/>
              </a:spcBef>
            </a:pPr>
            <a:r>
              <a:rPr lang="en-US" sz="2400" dirty="0" err="1">
                <a:latin typeface="Times New Roman" panose="02020603050405020304" pitchFamily="18" charset="0"/>
                <a:cs typeface="Times New Roman" panose="02020603050405020304" pitchFamily="18" charset="0"/>
              </a:rPr>
              <a:t>AgriNatur</a:t>
            </a:r>
            <a:r>
              <a:rPr lang="pl-PL" sz="2400"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team is in direct contact with each person chosen to participate in the project.</a:t>
            </a:r>
          </a:p>
          <a:p>
            <a:pPr>
              <a:spcBef>
                <a:spcPts val="1200"/>
              </a:spcBef>
            </a:pPr>
            <a:r>
              <a:rPr lang="en-US" sz="2400" dirty="0">
                <a:latin typeface="Times New Roman" panose="02020603050405020304" pitchFamily="18" charset="0"/>
                <a:cs typeface="Times New Roman" panose="02020603050405020304" pitchFamily="18" charset="0"/>
              </a:rPr>
              <a:t>The orchard plan is created after getting to know the terrain, environmental conditions, possibilities and needs of the owner.</a:t>
            </a:r>
          </a:p>
          <a:p>
            <a:pPr>
              <a:spcBef>
                <a:spcPts val="1200"/>
              </a:spcBef>
            </a:pPr>
            <a:r>
              <a:rPr lang="en-US" sz="2400" dirty="0">
                <a:latin typeface="Times New Roman" panose="02020603050405020304" pitchFamily="18" charset="0"/>
                <a:cs typeface="Times New Roman" panose="02020603050405020304" pitchFamily="18" charset="0"/>
              </a:rPr>
              <a:t>An individual planting plan is created for each site.</a:t>
            </a:r>
          </a:p>
          <a:p>
            <a:pPr>
              <a:spcBef>
                <a:spcPts val="1200"/>
              </a:spcBef>
            </a:pPr>
            <a:r>
              <a:rPr lang="en-US" sz="2400" dirty="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 </a:t>
            </a:r>
          </a:p>
        </p:txBody>
      </p:sp>
      <p:pic>
        <p:nvPicPr>
          <p:cNvPr id="3" name="Obraz 2">
            <a:extLst>
              <a:ext uri="{FF2B5EF4-FFF2-40B4-BE49-F238E27FC236}">
                <a16:creationId xmlns:a16="http://schemas.microsoft.com/office/drawing/2014/main" id="{4D24C45E-A66A-48BC-8583-CC79E0D63353}"/>
              </a:ext>
            </a:extLst>
          </p:cNvPr>
          <p:cNvPicPr>
            <a:picLocks noChangeAspect="1"/>
          </p:cNvPicPr>
          <p:nvPr/>
        </p:nvPicPr>
        <p:blipFill>
          <a:blip r:embed="rId2"/>
          <a:stretch>
            <a:fillRect/>
          </a:stretch>
        </p:blipFill>
        <p:spPr>
          <a:xfrm>
            <a:off x="6084168" y="1124744"/>
            <a:ext cx="2143125" cy="20002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312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ltVert">
          <a:fgClr>
            <a:srgbClr val="92D050"/>
          </a:fgClr>
          <a:bgClr>
            <a:schemeClr val="bg1"/>
          </a:bgClr>
        </a:pattFill>
        <a:effectLst/>
      </p:bgPr>
    </p:bg>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09FD091-4719-41B1-A016-49FE9533E896}"/>
              </a:ext>
            </a:extLst>
          </p:cNvPr>
          <p:cNvPicPr>
            <a:picLocks noChangeAspect="1"/>
          </p:cNvPicPr>
          <p:nvPr/>
        </p:nvPicPr>
        <p:blipFill>
          <a:blip r:embed="rId2"/>
          <a:stretch>
            <a:fillRect/>
          </a:stretch>
        </p:blipFill>
        <p:spPr>
          <a:xfrm>
            <a:off x="807428" y="4000253"/>
            <a:ext cx="3404532" cy="2453083"/>
          </a:xfrm>
          <a:prstGeom prst="rect">
            <a:avLst/>
          </a:prstGeom>
          <a:ln>
            <a:noFill/>
          </a:ln>
          <a:effectLst>
            <a:outerShdw blurRad="190500" algn="tl" rotWithShape="0">
              <a:srgbClr val="000000">
                <a:alpha val="70000"/>
              </a:srgbClr>
            </a:outerShdw>
          </a:effectLst>
        </p:spPr>
      </p:pic>
      <p:sp>
        <p:nvSpPr>
          <p:cNvPr id="468994" name="Text Box 2"/>
          <p:cNvSpPr txBox="1">
            <a:spLocks noChangeArrowheads="1"/>
          </p:cNvSpPr>
          <p:nvPr/>
        </p:nvSpPr>
        <p:spPr bwMode="auto">
          <a:xfrm>
            <a:off x="323528" y="405819"/>
            <a:ext cx="864096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pl-PL" sz="2800" b="1" u="sng" dirty="0" err="1">
                <a:latin typeface="Times New Roman" panose="02020603050405020304" pitchFamily="18" charset="0"/>
                <a:cs typeface="Times New Roman" panose="02020603050405020304" pitchFamily="18" charset="0"/>
              </a:rPr>
              <a:t>Conditions</a:t>
            </a:r>
            <a:r>
              <a:rPr lang="pl-PL" altLang="pl-PL" sz="2800" b="1" u="sng" dirty="0">
                <a:latin typeface="Times New Roman" panose="02020603050405020304" pitchFamily="18" charset="0"/>
                <a:cs typeface="Times New Roman" panose="02020603050405020304" pitchFamily="18" charset="0"/>
              </a:rPr>
              <a:t> of </a:t>
            </a:r>
            <a:r>
              <a:rPr lang="pl-PL" altLang="pl-PL" sz="2800" b="1" u="sng" dirty="0" err="1">
                <a:latin typeface="Times New Roman" panose="02020603050405020304" pitchFamily="18" charset="0"/>
                <a:cs typeface="Times New Roman" panose="02020603050405020304" pitchFamily="18" charset="0"/>
              </a:rPr>
              <a:t>participation</a:t>
            </a:r>
            <a:r>
              <a:rPr lang="pl-PL" altLang="pl-PL" sz="2800" b="1" u="sng" dirty="0">
                <a:latin typeface="Times New Roman" panose="02020603050405020304" pitchFamily="18" charset="0"/>
                <a:cs typeface="Times New Roman" panose="02020603050405020304" pitchFamily="18" charset="0"/>
              </a:rPr>
              <a:t>:</a:t>
            </a:r>
            <a:r>
              <a:rPr lang="pl-PL" altLang="pl-PL" sz="2800" u="sng" dirty="0">
                <a:latin typeface="Times New Roman" panose="02020603050405020304" pitchFamily="18" charset="0"/>
                <a:cs typeface="Times New Roman" panose="02020603050405020304" pitchFamily="18" charset="0"/>
              </a:rPr>
              <a:t> </a:t>
            </a:r>
          </a:p>
          <a:p>
            <a:endParaRPr lang="pl-PL" altLang="pl-PL" sz="2800" u="sng"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Area for planting at least 50 trees at intervals of 5x6 m (ca 0.25 </a:t>
            </a:r>
            <a:r>
              <a:rPr lang="en-US" altLang="pl-PL" sz="2800" dirty="0" err="1">
                <a:latin typeface="Times New Roman" panose="02020603050405020304" pitchFamily="18" charset="0"/>
                <a:cs typeface="Times New Roman" panose="02020603050405020304" pitchFamily="18" charset="0"/>
              </a:rPr>
              <a:t>sq</a:t>
            </a:r>
            <a:r>
              <a:rPr lang="en-US" altLang="pl-PL" sz="2800" dirty="0">
                <a:latin typeface="Times New Roman" panose="02020603050405020304" pitchFamily="18" charset="0"/>
                <a:cs typeface="Times New Roman" panose="02020603050405020304" pitchFamily="18" charset="0"/>
              </a:rPr>
              <a:t> m);</a:t>
            </a:r>
          </a:p>
          <a:p>
            <a:pPr marL="457200" indent="-457200">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Area fencing - protection against wild animals;</a:t>
            </a:r>
          </a:p>
          <a:p>
            <a:pPr marL="457200" indent="-457200">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Signing a cooperation agreement with the foundation;</a:t>
            </a:r>
          </a:p>
          <a:p>
            <a:pPr marL="457200" indent="-457200">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Completing the appropriate forms;</a:t>
            </a:r>
          </a:p>
          <a:p>
            <a:pPr marL="457200" indent="-457200">
              <a:buFont typeface="Arial" panose="020B0604020202020204" pitchFamily="34" charset="0"/>
              <a:buChar char="•"/>
            </a:pPr>
            <a:r>
              <a:rPr lang="en-US" altLang="pl-PL" sz="2800" dirty="0">
                <a:latin typeface="Times New Roman" panose="02020603050405020304" pitchFamily="18" charset="0"/>
                <a:cs typeface="Times New Roman" panose="02020603050405020304" pitchFamily="18" charset="0"/>
              </a:rPr>
              <a:t>Consent for orchard monitoring for two years after the establishment of the orchard.</a:t>
            </a:r>
            <a:endParaRPr lang="pl-PL" altLang="pl-PL" sz="2800" dirty="0">
              <a:latin typeface="Times New Roman" panose="02020603050405020304" pitchFamily="18" charset="0"/>
              <a:cs typeface="Times New Roman" panose="02020603050405020304" pitchFamily="18" charset="0"/>
            </a:endParaRPr>
          </a:p>
          <a:p>
            <a:endParaRPr lang="pl-PL" altLang="pl-PL" dirty="0">
              <a:latin typeface="Times New Roman" panose="02020603050405020304" pitchFamily="18" charset="0"/>
              <a:cs typeface="Times New Roman" panose="02020603050405020304" pitchFamily="18" charset="0"/>
            </a:endParaRPr>
          </a:p>
        </p:txBody>
      </p:sp>
      <p:pic>
        <p:nvPicPr>
          <p:cNvPr id="2" name="Obraz 1">
            <a:extLst>
              <a:ext uri="{FF2B5EF4-FFF2-40B4-BE49-F238E27FC236}">
                <a16:creationId xmlns:a16="http://schemas.microsoft.com/office/drawing/2014/main" id="{ABFE5925-F0DD-4A5B-BCEF-54D6BEF04C68}"/>
              </a:ext>
            </a:extLst>
          </p:cNvPr>
          <p:cNvPicPr>
            <a:picLocks noChangeAspect="1"/>
          </p:cNvPicPr>
          <p:nvPr/>
        </p:nvPicPr>
        <p:blipFill>
          <a:blip r:embed="rId3"/>
          <a:stretch>
            <a:fillRect/>
          </a:stretch>
        </p:blipFill>
        <p:spPr>
          <a:xfrm>
            <a:off x="6025852" y="4293096"/>
            <a:ext cx="2146548" cy="21465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14020733"/>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1222</TotalTime>
  <Words>756</Words>
  <Application>Microsoft Office PowerPoint</Application>
  <PresentationFormat>Pokaz na ekranie (4:3)</PresentationFormat>
  <Paragraphs>158</Paragraphs>
  <Slides>28</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28</vt:i4>
      </vt:variant>
    </vt:vector>
  </HeadingPairs>
  <TitlesOfParts>
    <vt:vector size="33" baseType="lpstr">
      <vt:lpstr>Arial</vt:lpstr>
      <vt:lpstr>Calibri</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Tradycyjne odmiany roślin uprawnych w gospodarstwie</dc:title>
  <dc:creator>Ewa</dc:creator>
  <cp:lastModifiedBy>Artur Kurzeja</cp:lastModifiedBy>
  <cp:revision>185</cp:revision>
  <dcterms:created xsi:type="dcterms:W3CDTF">2014-03-08T15:27:42Z</dcterms:created>
  <dcterms:modified xsi:type="dcterms:W3CDTF">2018-02-21T08:24:39Z</dcterms:modified>
</cp:coreProperties>
</file>