
<file path=[Content_Types].xml><?xml version="1.0" encoding="utf-8"?>
<Types xmlns="http://schemas.openxmlformats.org/package/2006/content-types">
  <Default Extension="png" ContentType="image/png"/>
  <Default Extension="jpeg" ContentType="image/jpeg"/>
  <Default Extension="htm" ContentType="application/xhtml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3" r:id="rId1"/>
  </p:sldMasterIdLst>
  <p:notesMasterIdLst>
    <p:notesMasterId r:id="rId10"/>
  </p:notesMasterIdLst>
  <p:sldIdLst>
    <p:sldId id="563" r:id="rId2"/>
    <p:sldId id="504" r:id="rId3"/>
    <p:sldId id="518" r:id="rId4"/>
    <p:sldId id="520" r:id="rId5"/>
    <p:sldId id="566" r:id="rId6"/>
    <p:sldId id="531" r:id="rId7"/>
    <p:sldId id="569" r:id="rId8"/>
    <p:sldId id="571" r:id="rId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00CC"/>
    <a:srgbClr val="690909"/>
    <a:srgbClr val="800000"/>
    <a:srgbClr val="700000"/>
    <a:srgbClr val="EEECE1"/>
    <a:srgbClr val="D9D9D9"/>
    <a:srgbClr val="000000"/>
    <a:srgbClr val="5F5F5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0" autoAdjust="0"/>
    <p:restoredTop sz="90811" autoAdjust="0"/>
  </p:normalViewPr>
  <p:slideViewPr>
    <p:cSldViewPr>
      <p:cViewPr varScale="1">
        <p:scale>
          <a:sx n="89" d="100"/>
          <a:sy n="89" d="100"/>
        </p:scale>
        <p:origin x="200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2CD5EF-9C92-4389-9138-85183E0C1473}" type="datetimeFigureOut">
              <a:rPr lang="pl-PL"/>
              <a:pPr>
                <a:defRPr/>
              </a:pPr>
              <a:t>16.02.2018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71A539-A2D7-4058-B14B-63B497B302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9293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355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1979DC-4522-4DB1-9DE1-E9B2EC7B4647}" type="slidenum">
              <a:rPr lang="pl-PL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355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2FAF81-9217-4DB0-81DE-EC5E7AFA4BD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51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 dirty="0" err="1" smtClean="0"/>
              <a:t>Uaktualnic</a:t>
            </a:r>
            <a:r>
              <a:rPr lang="pl-PL" altLang="pl-PL" dirty="0" smtClean="0"/>
              <a:t> dane</a:t>
            </a:r>
          </a:p>
        </p:txBody>
      </p:sp>
      <p:sp>
        <p:nvSpPr>
          <p:cNvPr id="788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9FA933-7B1D-4EE4-9BF9-F994F67AD67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5900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788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361178-6EAD-418D-89B1-77A0083C289F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9143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788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1F4503-9DC7-4DF3-937E-80FB88CACE2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050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788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2AF7E6-AAD1-45AD-9B35-82F013F7F8D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9057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355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4FF954-E401-4EAA-B91C-BB3A9A0CCA9D}" type="slidenum">
              <a:rPr lang="pl-PL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5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E3F6C5-DBF4-46BF-99AF-BBA73A13D92C}" type="datetimeFigureOut">
              <a:rPr lang="pl-PL" smtClean="0"/>
              <a:pPr>
                <a:defRPr/>
              </a:pPr>
              <a:t>16.02.2018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701E7-EAC4-42A6-A85C-E711D066FB1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7" name="Grupa 7"/>
          <p:cNvGrpSpPr>
            <a:grpSpLocks/>
          </p:cNvGrpSpPr>
          <p:nvPr userDrawn="1"/>
        </p:nvGrpSpPr>
        <p:grpSpPr bwMode="auto">
          <a:xfrm>
            <a:off x="2382838" y="0"/>
            <a:ext cx="6761162" cy="468313"/>
            <a:chOff x="2383536" y="656692"/>
            <a:chExt cx="6760464" cy="468051"/>
          </a:xfrm>
        </p:grpSpPr>
        <p:sp>
          <p:nvSpPr>
            <p:cNvPr id="8" name="Prostokąt 8"/>
            <p:cNvSpPr/>
            <p:nvPr/>
          </p:nvSpPr>
          <p:spPr>
            <a:xfrm>
              <a:off x="2383536" y="1078731"/>
              <a:ext cx="6760464" cy="4601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9" name="Prostokąt 9"/>
            <p:cNvSpPr/>
            <p:nvPr/>
          </p:nvSpPr>
          <p:spPr>
            <a:xfrm>
              <a:off x="2383536" y="656692"/>
              <a:ext cx="6760464" cy="396653"/>
            </a:xfrm>
            <a:prstGeom prst="rect">
              <a:avLst/>
            </a:prstGeom>
            <a:solidFill>
              <a:srgbClr val="800000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578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87AF7D-D6FA-4A79-B028-925717455418}" type="datetimeFigureOut">
              <a:rPr lang="pl-PL" smtClean="0"/>
              <a:pPr>
                <a:defRPr/>
              </a:pPr>
              <a:t>16.02.2018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1E51A-7142-45A6-84D6-01BD8DF8E381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19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C7CE0-A92E-4643-8024-44BD11D20804}" type="datetimeFigureOut">
              <a:rPr lang="pl-PL" smtClean="0"/>
              <a:pPr>
                <a:defRPr/>
              </a:pPr>
              <a:t>16.02.2018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26595-F0CB-429E-86C0-993DB36B76E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364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4D9B96-F244-43B7-8980-E8A79DC0582A}" type="datetimeFigureOut">
              <a:rPr lang="pl-PL" smtClean="0"/>
              <a:pPr>
                <a:defRPr/>
              </a:pPr>
              <a:t>16.02.2018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E3A03-73F5-486E-8238-19037877801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Tytuł 1"/>
          <p:cNvSpPr txBox="1">
            <a:spLocks/>
          </p:cNvSpPr>
          <p:nvPr userDrawn="1"/>
        </p:nvSpPr>
        <p:spPr>
          <a:xfrm>
            <a:off x="3276600" y="1255713"/>
            <a:ext cx="5867400" cy="4445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mtClean="0">
                <a:solidFill>
                  <a:prstClr val="white"/>
                </a:solidFill>
              </a:rPr>
              <a:t>Kliknij, aby edytować styl</a:t>
            </a:r>
            <a:endParaRPr lang="pl-PL" dirty="0">
              <a:solidFill>
                <a:prstClr val="white"/>
              </a:solidFill>
            </a:endParaRPr>
          </a:p>
        </p:txBody>
      </p:sp>
      <p:grpSp>
        <p:nvGrpSpPr>
          <p:cNvPr id="8" name="Grupa 8"/>
          <p:cNvGrpSpPr>
            <a:grpSpLocks/>
          </p:cNvGrpSpPr>
          <p:nvPr userDrawn="1"/>
        </p:nvGrpSpPr>
        <p:grpSpPr bwMode="auto">
          <a:xfrm>
            <a:off x="2382838" y="0"/>
            <a:ext cx="6761162" cy="468313"/>
            <a:chOff x="2383536" y="656692"/>
            <a:chExt cx="6760464" cy="468051"/>
          </a:xfrm>
        </p:grpSpPr>
        <p:sp>
          <p:nvSpPr>
            <p:cNvPr id="9" name="Prostokąt 9"/>
            <p:cNvSpPr/>
            <p:nvPr/>
          </p:nvSpPr>
          <p:spPr>
            <a:xfrm>
              <a:off x="2383536" y="1078731"/>
              <a:ext cx="6760464" cy="4601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10" name="Prostokąt 10"/>
            <p:cNvSpPr/>
            <p:nvPr/>
          </p:nvSpPr>
          <p:spPr>
            <a:xfrm>
              <a:off x="2383536" y="656692"/>
              <a:ext cx="6760464" cy="396653"/>
            </a:xfrm>
            <a:prstGeom prst="rect">
              <a:avLst/>
            </a:prstGeom>
            <a:solidFill>
              <a:srgbClr val="800000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81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80F8C5-ED66-4C61-9337-393C2293B524}" type="datetimeFigureOut">
              <a:rPr lang="pl-PL" smtClean="0"/>
              <a:pPr>
                <a:defRPr/>
              </a:pPr>
              <a:t>16.02.2018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75CB9-ED11-4A93-9D92-621E73F38DF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7" name="Grupa 6"/>
          <p:cNvGrpSpPr>
            <a:grpSpLocks/>
          </p:cNvGrpSpPr>
          <p:nvPr userDrawn="1"/>
        </p:nvGrpSpPr>
        <p:grpSpPr bwMode="auto">
          <a:xfrm>
            <a:off x="2382838" y="0"/>
            <a:ext cx="6761162" cy="468313"/>
            <a:chOff x="2383536" y="656692"/>
            <a:chExt cx="6760464" cy="468051"/>
          </a:xfrm>
        </p:grpSpPr>
        <p:sp>
          <p:nvSpPr>
            <p:cNvPr id="8" name="Prostokąt 7"/>
            <p:cNvSpPr/>
            <p:nvPr/>
          </p:nvSpPr>
          <p:spPr>
            <a:xfrm>
              <a:off x="2383536" y="1078731"/>
              <a:ext cx="6760464" cy="4601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prstClr val="white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2383536" y="656692"/>
              <a:ext cx="6760464" cy="396653"/>
            </a:xfrm>
            <a:prstGeom prst="rect">
              <a:avLst/>
            </a:prstGeom>
            <a:solidFill>
              <a:srgbClr val="800000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228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9451C3-93FD-4255-8254-F50438DF257C}" type="datetimeFigureOut">
              <a:rPr lang="pl-PL" smtClean="0"/>
              <a:pPr>
                <a:defRPr/>
              </a:pPr>
              <a:t>16.02.2018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C6406-1488-4386-B9A3-43A52CAF5DF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5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96FF6D-FAA2-4CEF-AFEA-152B9720D7EF}" type="datetimeFigureOut">
              <a:rPr lang="pl-PL" smtClean="0"/>
              <a:pPr>
                <a:defRPr/>
              </a:pPr>
              <a:t>16.02.2018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5CF3E-A3F9-45F0-8CA5-57B96BF3BC6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107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1ECBB-9883-48CD-AF12-C47BCF738EB5}" type="datetimeFigureOut">
              <a:rPr lang="pl-PL" smtClean="0"/>
              <a:pPr>
                <a:defRPr/>
              </a:pPr>
              <a:t>16.02.2018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BAD96-7DF8-4241-8909-8993A0136D6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579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850F6-2A65-4063-BAE0-82F92C890C8B}" type="datetimeFigureOut">
              <a:rPr lang="pl-PL" smtClean="0"/>
              <a:pPr>
                <a:defRPr/>
              </a:pPr>
              <a:t>16.02.2018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E34A5-A06E-44E0-855F-0EED17E27E4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91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BB1D8-52F1-44EC-9FF1-EF9FF6A98346}" type="datetimeFigureOut">
              <a:rPr lang="pl-PL" smtClean="0"/>
              <a:pPr>
                <a:defRPr/>
              </a:pPr>
              <a:t>16.02.2018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F808F-F2DA-4570-B59D-BE4CFD1C27D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609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BE05A1-8762-4F43-A5E9-C8850E124D25}" type="datetimeFigureOut">
              <a:rPr lang="pl-PL" smtClean="0"/>
              <a:pPr>
                <a:defRPr/>
              </a:pPr>
              <a:t>16.02.2018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91A67-F0FD-4728-ADBA-8E0550FDDB4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627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1943AB-FA24-42CB-96CA-A54E6E057E41}" type="datetimeFigureOut">
              <a:rPr lang="pl-PL" smtClean="0"/>
              <a:pPr>
                <a:defRPr/>
              </a:pPr>
              <a:t>16.02.2018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24EBAE-7B75-468D-A62F-F68CD31D4F4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505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htm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kampus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0" y="525145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bg1"/>
              </a:solidFill>
            </a:endParaRPr>
          </a:p>
        </p:txBody>
      </p:sp>
      <p:sp>
        <p:nvSpPr>
          <p:cNvPr id="6148" name="Tytuł 1"/>
          <p:cNvSpPr txBox="1">
            <a:spLocks/>
          </p:cNvSpPr>
          <p:nvPr/>
        </p:nvSpPr>
        <p:spPr bwMode="auto">
          <a:xfrm>
            <a:off x="100013" y="5251450"/>
            <a:ext cx="88995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690909"/>
              </a:buClr>
              <a:buNone/>
            </a:pPr>
            <a:endParaRPr lang="en-US" altLang="pl-PL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6149" name="Picture 3" descr="D:\PL - Dział_Promocji\Logotyp PŁ_rozne_formaty\logo PŁ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461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pole tekstowe 18"/>
          <p:cNvSpPr txBox="1">
            <a:spLocks noChangeArrowheads="1"/>
          </p:cNvSpPr>
          <p:nvPr/>
        </p:nvSpPr>
        <p:spPr bwMode="auto">
          <a:xfrm>
            <a:off x="121215" y="3717032"/>
            <a:ext cx="91646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3800" b="1" dirty="0" smtClean="0">
                <a:solidFill>
                  <a:srgbClr val="FFFFFF"/>
                </a:solidFill>
                <a:latin typeface="Arial" charset="0"/>
              </a:rPr>
              <a:t>UNIVERSITY </a:t>
            </a:r>
            <a:r>
              <a:rPr lang="pl-PL" altLang="pl-PL" sz="3800" b="1" dirty="0">
                <a:solidFill>
                  <a:srgbClr val="FFFFFF"/>
                </a:solidFill>
                <a:latin typeface="Arial" charset="0"/>
              </a:rPr>
              <a:t>CAMPUS </a:t>
            </a:r>
            <a:r>
              <a:rPr lang="pl-PL" altLang="pl-PL" sz="3800" b="1" dirty="0" smtClean="0">
                <a:solidFill>
                  <a:srgbClr val="FFFFFF"/>
                </a:solidFill>
                <a:latin typeface="Arial" charset="0"/>
              </a:rPr>
              <a:t>– </a:t>
            </a:r>
            <a:r>
              <a:rPr lang="pl-PL" altLang="pl-PL" sz="3800" b="1" dirty="0" err="1" smtClean="0">
                <a:solidFill>
                  <a:srgbClr val="FFFFFF"/>
                </a:solidFill>
                <a:latin typeface="Arial" charset="0"/>
              </a:rPr>
              <a:t>Biotechnology</a:t>
            </a:r>
            <a:r>
              <a:rPr lang="pl-PL" altLang="pl-PL" sz="3800" b="1" dirty="0" smtClean="0">
                <a:solidFill>
                  <a:srgbClr val="FFFFFF"/>
                </a:solidFill>
                <a:latin typeface="Arial" charset="0"/>
              </a:rPr>
              <a:t> and Food </a:t>
            </a:r>
            <a:r>
              <a:rPr lang="pl-PL" altLang="pl-PL" sz="3800" b="1" dirty="0" err="1" smtClean="0">
                <a:solidFill>
                  <a:srgbClr val="FFFFFF"/>
                </a:solidFill>
                <a:latin typeface="Arial" charset="0"/>
              </a:rPr>
              <a:t>Sciences</a:t>
            </a:r>
            <a:endParaRPr lang="pl-PL" altLang="pl-PL" sz="38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PL - Dział_Promocji_FP\2013_Prezi\01. kupione foty\iStock_000010353204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t="14122" r="7935" b="352"/>
          <a:stretch>
            <a:fillRect/>
          </a:stretch>
        </p:blipFill>
        <p:spPr bwMode="auto">
          <a:xfrm>
            <a:off x="0" y="4763"/>
            <a:ext cx="9144000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7" name="Grupa 14"/>
          <p:cNvGrpSpPr>
            <a:grpSpLocks/>
          </p:cNvGrpSpPr>
          <p:nvPr/>
        </p:nvGrpSpPr>
        <p:grpSpPr bwMode="auto">
          <a:xfrm>
            <a:off x="2195513" y="4763"/>
            <a:ext cx="6965950" cy="468312"/>
            <a:chOff x="2383536" y="656692"/>
            <a:chExt cx="6760464" cy="468051"/>
          </a:xfrm>
        </p:grpSpPr>
        <p:sp>
          <p:nvSpPr>
            <p:cNvPr id="26" name="Prostokąt 25"/>
            <p:cNvSpPr/>
            <p:nvPr/>
          </p:nvSpPr>
          <p:spPr>
            <a:xfrm>
              <a:off x="2383536" y="1078732"/>
              <a:ext cx="6760464" cy="46011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2383536" y="656692"/>
              <a:ext cx="6760464" cy="39665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</p:grpSp>
      <p:sp>
        <p:nvSpPr>
          <p:cNvPr id="30" name="Tytuł 1"/>
          <p:cNvSpPr>
            <a:spLocks noGrp="1"/>
          </p:cNvSpPr>
          <p:nvPr>
            <p:ph type="title"/>
          </p:nvPr>
        </p:nvSpPr>
        <p:spPr>
          <a:xfrm>
            <a:off x="-107950" y="39688"/>
            <a:ext cx="9251950" cy="444500"/>
          </a:xfrm>
        </p:spPr>
        <p:txBody>
          <a:bodyPr anchor="t">
            <a:noAutofit/>
          </a:bodyPr>
          <a:lstStyle/>
          <a:p>
            <a:pPr algn="r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pl-PL" sz="2400" b="1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BSc</a:t>
            </a:r>
            <a:r>
              <a:rPr lang="pl-PL" sz="24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pl-PL" sz="2400" b="1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MSc</a:t>
            </a:r>
            <a:r>
              <a:rPr lang="pl-PL" sz="24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400" b="1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degrees</a:t>
            </a:r>
            <a:r>
              <a:rPr lang="pl-PL" sz="2400" b="1" dirty="0" smtClean="0"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pl-PL" sz="2400" b="1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pl-PL" sz="2400" b="1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  <a:endParaRPr lang="pl-PL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6406"/>
            <a:ext cx="9144000" cy="604424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</p:pic>
      <p:sp>
        <p:nvSpPr>
          <p:cNvPr id="23" name="Prostokąt 22"/>
          <p:cNvSpPr/>
          <p:nvPr/>
        </p:nvSpPr>
        <p:spPr bwMode="auto">
          <a:xfrm>
            <a:off x="6146246" y="3818734"/>
            <a:ext cx="2836864" cy="539612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b="1" dirty="0" smtClean="0">
                <a:solidFill>
                  <a:schemeClr val="bg1"/>
                </a:solidFill>
              </a:rPr>
              <a:t>COSMETICS TECHNOLOGY</a:t>
            </a:r>
            <a:endParaRPr lang="pl-PL" sz="1600" b="1" dirty="0">
              <a:solidFill>
                <a:schemeClr val="bg1"/>
              </a:solidFill>
            </a:endParaRPr>
          </a:p>
        </p:txBody>
      </p:sp>
      <p:grpSp>
        <p:nvGrpSpPr>
          <p:cNvPr id="27651" name="Grupa 2"/>
          <p:cNvGrpSpPr>
            <a:grpSpLocks/>
          </p:cNvGrpSpPr>
          <p:nvPr/>
        </p:nvGrpSpPr>
        <p:grpSpPr bwMode="auto">
          <a:xfrm>
            <a:off x="3131840" y="1680996"/>
            <a:ext cx="6025110" cy="2900132"/>
            <a:chOff x="95829" y="1682913"/>
            <a:chExt cx="6024929" cy="3028309"/>
          </a:xfrm>
        </p:grpSpPr>
        <p:sp>
          <p:nvSpPr>
            <p:cNvPr id="6" name="Prostokąt 5"/>
            <p:cNvSpPr/>
            <p:nvPr/>
          </p:nvSpPr>
          <p:spPr>
            <a:xfrm>
              <a:off x="126288" y="1682913"/>
              <a:ext cx="2836779" cy="563462"/>
            </a:xfrm>
            <a:prstGeom prst="rect">
              <a:avLst/>
            </a:prstGeom>
            <a:solidFill>
              <a:srgbClr val="8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>
                <a:solidFill>
                  <a:srgbClr val="800000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126289" y="2340020"/>
              <a:ext cx="2777770" cy="23712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8" name="Tytuł 1"/>
            <p:cNvSpPr txBox="1">
              <a:spLocks/>
            </p:cNvSpPr>
            <p:nvPr/>
          </p:nvSpPr>
          <p:spPr bwMode="auto">
            <a:xfrm>
              <a:off x="167835" y="1764808"/>
              <a:ext cx="2806616" cy="601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r>
                <a:rPr lang="pl-PL" sz="1600" b="1" dirty="0" smtClean="0">
                  <a:solidFill>
                    <a:prstClr val="white"/>
                  </a:solidFill>
                </a:rPr>
                <a:t>FOOD TECHNOLOGY and HUMAN NUTRITION</a:t>
              </a:r>
              <a:endParaRPr lang="pl-PL" sz="1600" b="1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pl-PL" sz="1600" b="1" dirty="0"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9" name="Tytuł 1"/>
            <p:cNvSpPr txBox="1">
              <a:spLocks/>
            </p:cNvSpPr>
            <p:nvPr/>
          </p:nvSpPr>
          <p:spPr bwMode="auto">
            <a:xfrm>
              <a:off x="95829" y="2420918"/>
              <a:ext cx="2868528" cy="639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algn="l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pl-PL" sz="1600" b="1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Food </a:t>
              </a:r>
              <a:r>
                <a:rPr lang="pl-PL" sz="1600" b="1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Technology</a:t>
              </a:r>
              <a:endParaRPr lang="en-US" sz="1600" dirty="0" smtClean="0">
                <a:solidFill>
                  <a:srgbClr val="7A0000"/>
                </a:solidFill>
                <a:latin typeface="Arial" pitchFamily="34" charset="0"/>
                <a:cs typeface="Arial" pitchFamily="34" charset="0"/>
              </a:endParaRPr>
            </a:p>
            <a:p>
              <a:pPr marL="277813" lvl="1">
                <a:lnSpc>
                  <a:spcPct val="80000"/>
                </a:lnSpc>
                <a:buFont typeface="Wingdings" pitchFamily="2" charset="2"/>
                <a:buChar char="ü"/>
              </a:pPr>
              <a:r>
                <a:rPr lang="pl-PL" sz="1600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1600" dirty="0" err="1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echnology</a:t>
              </a:r>
              <a:r>
                <a:rPr lang="en-US" sz="1600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 of Food Refrigeration </a:t>
              </a:r>
            </a:p>
            <a:p>
              <a:pPr marL="277813" lvl="1">
                <a:lnSpc>
                  <a:spcPct val="80000"/>
                </a:lnSpc>
                <a:buFont typeface="Wingdings" pitchFamily="2" charset="2"/>
                <a:buChar char="ü"/>
              </a:pPr>
              <a:r>
                <a:rPr lang="pl-PL" sz="1600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Technology of Sugar Production</a:t>
              </a:r>
            </a:p>
            <a:p>
              <a:pPr marL="277813" lvl="1">
                <a:lnSpc>
                  <a:spcPct val="80000"/>
                </a:lnSpc>
                <a:buFont typeface="Wingdings" pitchFamily="2" charset="2"/>
                <a:buChar char="ü"/>
              </a:pPr>
              <a:r>
                <a:rPr lang="pl-PL" sz="1600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Technology of Confectionery and Starch</a:t>
              </a:r>
              <a:endParaRPr lang="pl-PL" sz="1600" dirty="0" smtClean="0">
                <a:solidFill>
                  <a:srgbClr val="7A0000"/>
                </a:solidFill>
                <a:latin typeface="Arial" pitchFamily="34" charset="0"/>
                <a:cs typeface="Arial" pitchFamily="34" charset="0"/>
              </a:endParaRPr>
            </a:p>
            <a:p>
              <a:pPr algn="l">
                <a:lnSpc>
                  <a:spcPct val="80000"/>
                </a:lnSpc>
              </a:pPr>
              <a:endParaRPr lang="pl-PL" sz="1400" dirty="0" smtClean="0">
                <a:solidFill>
                  <a:srgbClr val="7A0000"/>
                </a:solidFill>
                <a:latin typeface="Arial" pitchFamily="34" charset="0"/>
                <a:cs typeface="Arial" pitchFamily="34" charset="0"/>
              </a:endParaRPr>
            </a:p>
            <a:p>
              <a:pPr algn="l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pl-PL" sz="1600" b="1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Food Analysis and Quality Evaluation</a:t>
              </a:r>
              <a:r>
                <a:rPr lang="pl-PL" sz="1600" dirty="0" smtClean="0">
                  <a:solidFill>
                    <a:schemeClr val="tx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pl-PL" sz="1600" dirty="0">
                <a:solidFill>
                  <a:prstClr val="black"/>
                </a:solidFill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3121812" y="1700372"/>
              <a:ext cx="2836778" cy="563461"/>
            </a:xfrm>
            <a:prstGeom prst="rect">
              <a:avLst/>
            </a:prstGeom>
            <a:solidFill>
              <a:srgbClr val="8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800000"/>
                </a:solidFill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3121812" y="2357480"/>
              <a:ext cx="2836778" cy="10003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7671" name="Tytuł 1"/>
            <p:cNvSpPr txBox="1">
              <a:spLocks/>
            </p:cNvSpPr>
            <p:nvPr/>
          </p:nvSpPr>
          <p:spPr bwMode="auto">
            <a:xfrm>
              <a:off x="2953071" y="1816826"/>
              <a:ext cx="3167687" cy="43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600" b="1" dirty="0" smtClean="0">
                  <a:solidFill>
                    <a:srgbClr val="FFFFFF"/>
                  </a:solidFill>
                </a:rPr>
                <a:t>ENVIRONMENTAL PROTECTION</a:t>
              </a:r>
              <a:endParaRPr lang="pl-PL" altLang="pl-PL" sz="16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Tytuł 1"/>
            <p:cNvSpPr txBox="1">
              <a:spLocks/>
            </p:cNvSpPr>
            <p:nvPr/>
          </p:nvSpPr>
          <p:spPr bwMode="auto">
            <a:xfrm>
              <a:off x="3090063" y="2374938"/>
              <a:ext cx="2868527" cy="83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marL="285750" indent="-285750" algn="l">
                <a:lnSpc>
                  <a:spcPct val="150000"/>
                </a:lnSpc>
                <a:buClr>
                  <a:srgbClr val="8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pl-PL" sz="1600" b="1" dirty="0" err="1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Environmental</a:t>
              </a:r>
              <a:r>
                <a:rPr lang="pl-PL" sz="1600" b="1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1600" b="1" dirty="0" err="1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Biotechnology</a:t>
              </a:r>
              <a:endParaRPr lang="pl-PL" sz="1600" b="1" dirty="0">
                <a:solidFill>
                  <a:srgbClr val="7A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652" name="Grupa 1"/>
          <p:cNvGrpSpPr>
            <a:grpSpLocks/>
          </p:cNvGrpSpPr>
          <p:nvPr/>
        </p:nvGrpSpPr>
        <p:grpSpPr bwMode="auto">
          <a:xfrm>
            <a:off x="-36511" y="1676400"/>
            <a:ext cx="3096343" cy="4500555"/>
            <a:chOff x="5910195" y="1676806"/>
            <a:chExt cx="3096284" cy="5041022"/>
          </a:xfrm>
        </p:grpSpPr>
        <p:sp>
          <p:nvSpPr>
            <p:cNvPr id="18" name="Prostokąt 17"/>
            <p:cNvSpPr/>
            <p:nvPr/>
          </p:nvSpPr>
          <p:spPr>
            <a:xfrm>
              <a:off x="6127678" y="1676806"/>
              <a:ext cx="2836810" cy="563976"/>
            </a:xfrm>
            <a:prstGeom prst="rect">
              <a:avLst/>
            </a:prstGeom>
            <a:solidFill>
              <a:srgbClr val="8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800000"/>
                </a:solidFill>
              </a:endParaRPr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5946708" y="2333987"/>
              <a:ext cx="3017781" cy="43838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33000"/>
                </a:srgb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0" name="Tytuł 1"/>
            <p:cNvSpPr txBox="1">
              <a:spLocks/>
            </p:cNvSpPr>
            <p:nvPr/>
          </p:nvSpPr>
          <p:spPr bwMode="auto">
            <a:xfrm>
              <a:off x="6157841" y="1683125"/>
              <a:ext cx="2806647" cy="562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0"/>
            <a:lstStyle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defRPr/>
              </a:pPr>
              <a:r>
                <a:rPr lang="pl-PL" sz="2000" b="1" dirty="0" smtClean="0">
                  <a:solidFill>
                    <a:prstClr val="white"/>
                  </a:solidFill>
                </a:rPr>
                <a:t>BIOTECHNOLOGY</a:t>
              </a:r>
              <a:endParaRPr lang="pl-PL" sz="2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64" name="Tytuł 1"/>
            <p:cNvSpPr txBox="1">
              <a:spLocks/>
            </p:cNvSpPr>
            <p:nvPr/>
          </p:nvSpPr>
          <p:spPr bwMode="auto">
            <a:xfrm>
              <a:off x="5910195" y="2350896"/>
              <a:ext cx="3096284" cy="4007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5750" indent="-28575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Molecular Biotechnology</a:t>
              </a:r>
              <a:r>
                <a:rPr lang="pl-PL" sz="1600" b="1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and Technical</a:t>
              </a:r>
              <a:r>
                <a:rPr lang="pl-PL" sz="1600" b="1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Biochemistry</a:t>
              </a:r>
              <a:endParaRPr lang="pl-PL" sz="1600" b="1" dirty="0" smtClean="0">
                <a:solidFill>
                  <a:srgbClr val="7A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="1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Food </a:t>
              </a:r>
              <a:r>
                <a:rPr lang="pl-PL" sz="1600" b="1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Biot</a:t>
              </a:r>
              <a:r>
                <a:rPr lang="en-US" sz="1600" b="1" dirty="0" err="1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echnology</a:t>
              </a:r>
              <a:r>
                <a:rPr lang="pl-PL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534988" lvl="1" indent="-261938">
                <a:lnSpc>
                  <a:spcPct val="80000"/>
                </a:lnSpc>
                <a:buFont typeface="Wingdings" pitchFamily="2" charset="2"/>
                <a:buChar char="ü"/>
              </a:pPr>
              <a:r>
                <a:rPr lang="pl-PL" sz="1400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pl-PL" sz="1600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echnology </a:t>
              </a:r>
              <a:r>
                <a:rPr lang="en-US" sz="1600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of Fruit and Vegetable Products</a:t>
              </a:r>
            </a:p>
            <a:p>
              <a:pPr marL="534988">
                <a:lnSpc>
                  <a:spcPct val="80000"/>
                </a:lnSpc>
                <a:buFont typeface="Wingdings" pitchFamily="2" charset="2"/>
                <a:buChar char="ü"/>
              </a:pPr>
              <a:r>
                <a:rPr lang="en-US" sz="1600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Technology of Vitamins and Food Concentrates</a:t>
              </a:r>
              <a:endParaRPr lang="pl-PL" sz="1600" dirty="0" smtClean="0">
                <a:solidFill>
                  <a:srgbClr val="7A000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="1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Fermentation Technology and Microbiology</a:t>
              </a:r>
            </a:p>
            <a:p>
              <a:pPr marL="534988" lvl="1" indent="-261938">
                <a:lnSpc>
                  <a:spcPct val="80000"/>
                </a:lnSpc>
                <a:buFont typeface="Wingdings" pitchFamily="2" charset="2"/>
                <a:buChar char="ü"/>
              </a:pPr>
              <a:r>
                <a:rPr lang="en-US" sz="1600" dirty="0" err="1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FermentationTechnology</a:t>
              </a:r>
              <a:endParaRPr lang="en-US" sz="1600" dirty="0" smtClean="0">
                <a:solidFill>
                  <a:srgbClr val="7A0000"/>
                </a:solidFill>
                <a:latin typeface="Arial" pitchFamily="34" charset="0"/>
                <a:cs typeface="Arial" pitchFamily="34" charset="0"/>
              </a:endParaRPr>
            </a:p>
            <a:p>
              <a:pPr marL="534988" lvl="1" indent="-261938">
                <a:lnSpc>
                  <a:spcPct val="80000"/>
                </a:lnSpc>
                <a:buFont typeface="Wingdings" pitchFamily="2" charset="2"/>
                <a:buChar char="ü"/>
              </a:pPr>
              <a:r>
                <a:rPr lang="pl-PL" sz="1600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1600" dirty="0" err="1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echnical</a:t>
              </a:r>
              <a:r>
                <a:rPr lang="en-US" sz="1600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 Microbiology</a:t>
              </a:r>
            </a:p>
            <a:p>
              <a:pPr marL="534988" lvl="1" indent="-261938">
                <a:lnSpc>
                  <a:spcPct val="80000"/>
                </a:lnSpc>
                <a:buFont typeface="Wingdings" pitchFamily="2" charset="2"/>
                <a:buChar char="ü"/>
              </a:pPr>
              <a:r>
                <a:rPr lang="en-US" sz="1600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Technology of Spirit and Yeast</a:t>
              </a:r>
            </a:p>
            <a:p>
              <a:pPr>
                <a:lnSpc>
                  <a:spcPct val="80000"/>
                </a:lnSpc>
              </a:pPr>
              <a:r>
                <a:rPr lang="en-US" sz="1600" b="1" dirty="0" smtClean="0">
                  <a:solidFill>
                    <a:srgbClr val="7A0000"/>
                  </a:solidFill>
                  <a:latin typeface="Arial" pitchFamily="34" charset="0"/>
                  <a:cs typeface="Arial" pitchFamily="34" charset="0"/>
                </a:rPr>
                <a:t>Environmental Biotechnology</a:t>
              </a:r>
              <a:endParaRPr lang="en-US" altLang="pl-PL" sz="1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2" name="Tytuł 1"/>
          <p:cNvSpPr txBox="1">
            <a:spLocks/>
          </p:cNvSpPr>
          <p:nvPr/>
        </p:nvSpPr>
        <p:spPr bwMode="auto">
          <a:xfrm>
            <a:off x="6167884" y="4509120"/>
            <a:ext cx="2826894" cy="16678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285750" indent="-285750" algn="l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  <a:defRPr/>
            </a:pPr>
            <a:r>
              <a:rPr lang="pl-PL" sz="1600" b="1" dirty="0" smtClean="0">
                <a:solidFill>
                  <a:srgbClr val="7A0000"/>
                </a:solidFill>
                <a:latin typeface="Arial" pitchFamily="34" charset="0"/>
                <a:cs typeface="Arial" pitchFamily="34" charset="0"/>
              </a:rPr>
              <a:t>Cosmetics Technology</a:t>
            </a: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sz="1600" b="1" dirty="0">
                <a:solidFill>
                  <a:srgbClr val="7A0000"/>
                </a:solidFill>
                <a:latin typeface="Arial" pitchFamily="34" charset="0"/>
                <a:cs typeface="Arial" pitchFamily="34" charset="0"/>
              </a:rPr>
              <a:t>Food </a:t>
            </a:r>
            <a:r>
              <a:rPr lang="pl-PL" sz="1600" b="1" dirty="0" err="1">
                <a:solidFill>
                  <a:srgbClr val="7A0000"/>
                </a:solidFill>
                <a:latin typeface="Arial" pitchFamily="34" charset="0"/>
                <a:cs typeface="Arial" pitchFamily="34" charset="0"/>
              </a:rPr>
              <a:t>Chemistry</a:t>
            </a:r>
            <a:r>
              <a:rPr lang="pl-PL" sz="1600" b="1" dirty="0">
                <a:solidFill>
                  <a:srgbClr val="7A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7A0000"/>
                </a:solidFill>
                <a:latin typeface="Arial" pitchFamily="34" charset="0"/>
                <a:cs typeface="Arial" pitchFamily="34" charset="0"/>
              </a:rPr>
              <a:t>and Cosmetic Raw Materials</a:t>
            </a:r>
            <a:endParaRPr lang="pl-PL" sz="1600" b="1" dirty="0">
              <a:solidFill>
                <a:srgbClr val="7A0000"/>
              </a:solidFill>
              <a:latin typeface="Arial" pitchFamily="34" charset="0"/>
              <a:cs typeface="Arial" pitchFamily="34" charset="0"/>
            </a:endParaRPr>
          </a:p>
          <a:p>
            <a:pPr lvl="1" indent="-184150">
              <a:lnSpc>
                <a:spcPct val="80000"/>
              </a:lnSpc>
              <a:buFont typeface="Wingdings" pitchFamily="2" charset="2"/>
              <a:buChar char="ü"/>
            </a:pPr>
            <a:r>
              <a:rPr lang="pl-PL" sz="1600" b="1" dirty="0">
                <a:solidFill>
                  <a:srgbClr val="7A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>
                <a:solidFill>
                  <a:srgbClr val="7A0000"/>
                </a:solidFill>
                <a:latin typeface="Arial" pitchFamily="34" charset="0"/>
                <a:cs typeface="Arial" pitchFamily="34" charset="0"/>
              </a:rPr>
              <a:t>Food </a:t>
            </a:r>
            <a:r>
              <a:rPr lang="pl-PL" sz="1600" dirty="0" err="1">
                <a:solidFill>
                  <a:srgbClr val="7A0000"/>
                </a:solidFill>
                <a:latin typeface="Arial" pitchFamily="34" charset="0"/>
                <a:cs typeface="Arial" pitchFamily="34" charset="0"/>
              </a:rPr>
              <a:t>Chemistry</a:t>
            </a:r>
            <a:endParaRPr lang="pl-PL" sz="1600" dirty="0">
              <a:solidFill>
                <a:srgbClr val="7A0000"/>
              </a:solidFill>
              <a:latin typeface="Arial" pitchFamily="34" charset="0"/>
              <a:cs typeface="Arial" pitchFamily="34" charset="0"/>
            </a:endParaRPr>
          </a:p>
          <a:p>
            <a:pPr lvl="1" indent="-184150">
              <a:lnSpc>
                <a:spcPct val="80000"/>
              </a:lnSpc>
              <a:buFont typeface="Wingdings" pitchFamily="2" charset="2"/>
              <a:buChar char="ü"/>
            </a:pPr>
            <a:r>
              <a:rPr lang="pl-PL" sz="1600" dirty="0">
                <a:solidFill>
                  <a:srgbClr val="7A0000"/>
                </a:solidFill>
                <a:latin typeface="Arial" pitchFamily="34" charset="0"/>
                <a:cs typeface="Arial" pitchFamily="34" charset="0"/>
              </a:rPr>
              <a:t> Food </a:t>
            </a:r>
            <a:r>
              <a:rPr lang="pl-PL" sz="1600" dirty="0" err="1">
                <a:solidFill>
                  <a:srgbClr val="7A0000"/>
                </a:solidFill>
                <a:latin typeface="Arial" pitchFamily="34" charset="0"/>
                <a:cs typeface="Arial" pitchFamily="34" charset="0"/>
              </a:rPr>
              <a:t>Aromas</a:t>
            </a:r>
            <a:r>
              <a:rPr lang="en-US" sz="1600" dirty="0">
                <a:solidFill>
                  <a:srgbClr val="7A0000"/>
                </a:solidFill>
                <a:latin typeface="Arial" pitchFamily="34" charset="0"/>
                <a:cs typeface="Arial" pitchFamily="34" charset="0"/>
              </a:rPr>
              <a:t> and Cosmetic Raw Materials</a:t>
            </a:r>
            <a:endParaRPr lang="pl-PL" sz="1600" dirty="0">
              <a:solidFill>
                <a:srgbClr val="7A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lnSpc>
                <a:spcPct val="150000"/>
              </a:lnSpc>
              <a:buClr>
                <a:srgbClr val="800000"/>
              </a:buClr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653" name="Picture 3" descr="D:\PL - Dział_Promocji\Logotyp PŁ_rozne_formaty\logo PŁ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461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" y="548680"/>
            <a:ext cx="7524328" cy="5015663"/>
          </a:xfrm>
          <a:prstGeom prst="rect">
            <a:avLst/>
          </a:prstGeom>
        </p:spPr>
      </p:pic>
      <p:sp>
        <p:nvSpPr>
          <p:cNvPr id="12293" name="pole tekstowe 18"/>
          <p:cNvSpPr txBox="1">
            <a:spLocks noChangeArrowheads="1"/>
          </p:cNvSpPr>
          <p:nvPr/>
        </p:nvSpPr>
        <p:spPr bwMode="auto">
          <a:xfrm>
            <a:off x="1907704" y="620688"/>
            <a:ext cx="6264696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800" b="1" dirty="0" smtClean="0">
                <a:solidFill>
                  <a:srgbClr val="FFC000"/>
                </a:solidFill>
                <a:latin typeface="Arial" charset="0"/>
              </a:rPr>
              <a:t>FACULTY  </a:t>
            </a:r>
            <a:r>
              <a:rPr lang="pl-PL" altLang="pl-PL" sz="3800" b="1" dirty="0" err="1" smtClean="0">
                <a:solidFill>
                  <a:srgbClr val="FFC000"/>
                </a:solidFill>
                <a:latin typeface="Arial" charset="0"/>
              </a:rPr>
              <a:t>in</a:t>
            </a:r>
            <a:r>
              <a:rPr lang="pl-PL" altLang="pl-PL" sz="3800" b="1" dirty="0" smtClean="0">
                <a:solidFill>
                  <a:srgbClr val="FFC000"/>
                </a:solidFill>
                <a:latin typeface="Arial" charset="0"/>
              </a:rPr>
              <a:t> NUMBERS </a:t>
            </a:r>
            <a:endParaRPr lang="pl-PL" altLang="pl-PL" sz="3800" b="1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5196706" y="4941168"/>
            <a:ext cx="3335734" cy="158417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Clr>
                <a:srgbClr val="FF6633"/>
              </a:buClr>
              <a:buNone/>
              <a:defRPr/>
            </a:pPr>
            <a:endParaRPr lang="pl-PL" altLang="pl-PL" sz="900" b="1" dirty="0" smtClean="0">
              <a:solidFill>
                <a:srgbClr val="960000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>
                <a:srgbClr val="FF6633"/>
              </a:buClr>
              <a:buNone/>
              <a:defRPr/>
            </a:pPr>
            <a:r>
              <a:rPr lang="pl-PL" altLang="pl-PL" sz="2000" b="1" dirty="0" smtClean="0">
                <a:solidFill>
                  <a:srgbClr val="960000"/>
                </a:solidFill>
              </a:rPr>
              <a:t>Total </a:t>
            </a:r>
            <a:r>
              <a:rPr lang="pl-PL" altLang="pl-PL" sz="2000" b="1" dirty="0" err="1" smtClean="0">
                <a:solidFill>
                  <a:srgbClr val="960000"/>
                </a:solidFill>
              </a:rPr>
              <a:t>awardnes</a:t>
            </a:r>
            <a:r>
              <a:rPr lang="pl-PL" altLang="pl-PL" sz="2000" b="1" dirty="0" smtClean="0">
                <a:solidFill>
                  <a:srgbClr val="960000"/>
                </a:solidFill>
              </a:rPr>
              <a:t> </a:t>
            </a:r>
            <a:r>
              <a:rPr lang="pl-PL" altLang="pl-PL" sz="2000" b="1" dirty="0" err="1" smtClean="0">
                <a:solidFill>
                  <a:srgbClr val="960000"/>
                </a:solidFill>
              </a:rPr>
              <a:t>at</a:t>
            </a:r>
            <a:r>
              <a:rPr lang="pl-PL" altLang="pl-PL" sz="2000" b="1" dirty="0" smtClean="0">
                <a:solidFill>
                  <a:srgbClr val="960000"/>
                </a:solidFill>
              </a:rPr>
              <a:t> </a:t>
            </a:r>
            <a:r>
              <a:rPr lang="pl-PL" altLang="pl-PL" sz="2000" b="1" dirty="0" err="1" smtClean="0">
                <a:solidFill>
                  <a:srgbClr val="960000"/>
                </a:solidFill>
              </a:rPr>
              <a:t>Faculty</a:t>
            </a:r>
            <a:endParaRPr lang="pl-PL" altLang="pl-PL" sz="2000" b="1" dirty="0" smtClean="0">
              <a:solidFill>
                <a:srgbClr val="960000"/>
              </a:solidFill>
            </a:endParaRPr>
          </a:p>
          <a:p>
            <a:pPr marL="533400" indent="-260350" eaLnBrk="1" hangingPunct="1">
              <a:lnSpc>
                <a:spcPct val="50000"/>
              </a:lnSpc>
              <a:spcBef>
                <a:spcPct val="50000"/>
              </a:spcBef>
              <a:buClr>
                <a:srgbClr val="FF6633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000" dirty="0" smtClean="0">
                <a:solidFill>
                  <a:srgbClr val="960000"/>
                </a:solidFill>
              </a:rPr>
              <a:t>9974 </a:t>
            </a:r>
            <a:r>
              <a:rPr lang="pl-PL" altLang="pl-PL" sz="2000" dirty="0" err="1" smtClean="0">
                <a:solidFill>
                  <a:srgbClr val="960000"/>
                </a:solidFill>
              </a:rPr>
              <a:t>MSc</a:t>
            </a:r>
            <a:r>
              <a:rPr lang="pl-PL" altLang="pl-PL" sz="2000" dirty="0" smtClean="0">
                <a:solidFill>
                  <a:srgbClr val="960000"/>
                </a:solidFill>
              </a:rPr>
              <a:t> </a:t>
            </a:r>
            <a:r>
              <a:rPr lang="pl-PL" altLang="pl-PL" sz="2000" dirty="0" err="1" smtClean="0">
                <a:solidFill>
                  <a:srgbClr val="960000"/>
                </a:solidFill>
              </a:rPr>
              <a:t>degrees</a:t>
            </a:r>
            <a:endParaRPr lang="pl-PL" altLang="pl-PL" sz="2000" dirty="0" smtClean="0">
              <a:solidFill>
                <a:srgbClr val="960000"/>
              </a:solidFill>
            </a:endParaRPr>
          </a:p>
          <a:p>
            <a:pPr marL="533400" indent="-260350" eaLnBrk="1" hangingPunct="1">
              <a:lnSpc>
                <a:spcPct val="50000"/>
              </a:lnSpc>
              <a:spcBef>
                <a:spcPct val="50000"/>
              </a:spcBef>
              <a:buClr>
                <a:srgbClr val="FF6633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000" dirty="0" smtClean="0">
                <a:solidFill>
                  <a:srgbClr val="960000"/>
                </a:solidFill>
              </a:rPr>
              <a:t>415 </a:t>
            </a:r>
            <a:r>
              <a:rPr lang="pl-PL" altLang="pl-PL" sz="2000" dirty="0" err="1" smtClean="0">
                <a:solidFill>
                  <a:srgbClr val="960000"/>
                </a:solidFill>
              </a:rPr>
              <a:t>PhD</a:t>
            </a:r>
            <a:r>
              <a:rPr lang="pl-PL" altLang="pl-PL" sz="2000" dirty="0" smtClean="0">
                <a:solidFill>
                  <a:srgbClr val="960000"/>
                </a:solidFill>
              </a:rPr>
              <a:t> </a:t>
            </a:r>
            <a:r>
              <a:rPr lang="pl-PL" altLang="pl-PL" sz="2000" dirty="0" err="1" smtClean="0">
                <a:solidFill>
                  <a:srgbClr val="960000"/>
                </a:solidFill>
              </a:rPr>
              <a:t>degrees</a:t>
            </a:r>
            <a:r>
              <a:rPr lang="pl-PL" altLang="pl-PL" sz="2000" dirty="0" smtClean="0">
                <a:solidFill>
                  <a:srgbClr val="960000"/>
                </a:solidFill>
              </a:rPr>
              <a:t> </a:t>
            </a:r>
            <a:r>
              <a:rPr lang="en-US" altLang="pl-PL" sz="2000" dirty="0" smtClean="0">
                <a:solidFill>
                  <a:srgbClr val="960000"/>
                </a:solidFill>
              </a:rPr>
              <a:t> </a:t>
            </a:r>
            <a:endParaRPr lang="pl-PL" altLang="pl-PL" sz="2000" dirty="0" smtClean="0">
              <a:solidFill>
                <a:srgbClr val="960000"/>
              </a:solidFill>
            </a:endParaRPr>
          </a:p>
          <a:p>
            <a:pPr marL="533400" indent="-260350" eaLnBrk="1" hangingPunct="1">
              <a:lnSpc>
                <a:spcPct val="50000"/>
              </a:lnSpc>
              <a:spcBef>
                <a:spcPct val="50000"/>
              </a:spcBef>
              <a:buClr>
                <a:srgbClr val="FF6633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000" dirty="0" smtClean="0">
                <a:solidFill>
                  <a:srgbClr val="960000"/>
                </a:solidFill>
              </a:rPr>
              <a:t>57 </a:t>
            </a:r>
            <a:r>
              <a:rPr lang="pl-PL" altLang="pl-PL" sz="2000" dirty="0" err="1" smtClean="0">
                <a:solidFill>
                  <a:srgbClr val="960000"/>
                </a:solidFill>
              </a:rPr>
              <a:t>DSc</a:t>
            </a:r>
            <a:r>
              <a:rPr lang="pl-PL" altLang="pl-PL" sz="2000" dirty="0" smtClean="0">
                <a:solidFill>
                  <a:srgbClr val="960000"/>
                </a:solidFill>
              </a:rPr>
              <a:t> </a:t>
            </a:r>
            <a:r>
              <a:rPr lang="pl-PL" altLang="pl-PL" sz="2000" dirty="0" err="1" smtClean="0">
                <a:solidFill>
                  <a:srgbClr val="960000"/>
                </a:solidFill>
              </a:rPr>
              <a:t>degrees</a:t>
            </a:r>
            <a:endParaRPr lang="en-US" altLang="pl-PL" sz="2000" dirty="0" smtClean="0">
              <a:solidFill>
                <a:srgbClr val="960000"/>
              </a:solidFill>
            </a:endParaRPr>
          </a:p>
        </p:txBody>
      </p:sp>
      <p:pic>
        <p:nvPicPr>
          <p:cNvPr id="12292" name="Picture 3" descr="D:\PL - Dział_Promocji\Logotyp PŁ_rozne_formaty\logo PŁ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461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Symbol zastępczy zawartości 2"/>
          <p:cNvSpPr>
            <a:spLocks noGrp="1"/>
          </p:cNvSpPr>
          <p:nvPr>
            <p:ph idx="1"/>
          </p:nvPr>
        </p:nvSpPr>
        <p:spPr>
          <a:xfrm>
            <a:off x="360040" y="4653136"/>
            <a:ext cx="3851920" cy="201622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lang="pl-PL" sz="2000" b="1" dirty="0" err="1" smtClean="0">
                <a:solidFill>
                  <a:srgbClr val="960000"/>
                </a:solidFill>
              </a:rPr>
              <a:t>Current</a:t>
            </a:r>
            <a:r>
              <a:rPr lang="pl-PL" sz="2000" b="1" dirty="0" smtClean="0">
                <a:solidFill>
                  <a:srgbClr val="960000"/>
                </a:solidFill>
              </a:rPr>
              <a:t> </a:t>
            </a:r>
            <a:r>
              <a:rPr lang="pl-PL" sz="2000" b="1" dirty="0" err="1" smtClean="0">
                <a:solidFill>
                  <a:srgbClr val="960000"/>
                </a:solidFill>
              </a:rPr>
              <a:t>number</a:t>
            </a:r>
            <a:r>
              <a:rPr lang="pl-PL" sz="2000" b="1" dirty="0" smtClean="0">
                <a:solidFill>
                  <a:srgbClr val="960000"/>
                </a:solidFill>
              </a:rPr>
              <a:t> of </a:t>
            </a:r>
            <a:r>
              <a:rPr lang="pl-PL" sz="2000" b="1" dirty="0" err="1" smtClean="0">
                <a:solidFill>
                  <a:srgbClr val="960000"/>
                </a:solidFill>
              </a:rPr>
              <a:t>students</a:t>
            </a:r>
            <a:endParaRPr lang="pl-PL" sz="2000" b="1" dirty="0" smtClean="0">
              <a:solidFill>
                <a:srgbClr val="960000"/>
              </a:solidFill>
            </a:endParaRPr>
          </a:p>
          <a:p>
            <a:pPr marL="533400" indent="-260350">
              <a:lnSpc>
                <a:spcPct val="50000"/>
              </a:lnSpc>
              <a:spcBef>
                <a:spcPct val="50000"/>
              </a:spcBef>
            </a:pPr>
            <a:r>
              <a:rPr lang="pl-PL" sz="2000" dirty="0" smtClean="0">
                <a:solidFill>
                  <a:srgbClr val="960000"/>
                </a:solidFill>
              </a:rPr>
              <a:t>1292 </a:t>
            </a:r>
            <a:r>
              <a:rPr lang="pl-PL" sz="2000" dirty="0" err="1" smtClean="0">
                <a:solidFill>
                  <a:srgbClr val="960000"/>
                </a:solidFill>
              </a:rPr>
              <a:t>students</a:t>
            </a:r>
            <a:r>
              <a:rPr lang="pl-PL" sz="2000" dirty="0" smtClean="0">
                <a:solidFill>
                  <a:srgbClr val="960000"/>
                </a:solidFill>
              </a:rPr>
              <a:t> on </a:t>
            </a:r>
            <a:r>
              <a:rPr lang="pl-PL" sz="2000" dirty="0" err="1" smtClean="0">
                <a:solidFill>
                  <a:srgbClr val="960000"/>
                </a:solidFill>
              </a:rPr>
              <a:t>both</a:t>
            </a:r>
            <a:r>
              <a:rPr lang="pl-PL" sz="2000" dirty="0" smtClean="0">
                <a:solidFill>
                  <a:srgbClr val="960000"/>
                </a:solidFill>
              </a:rPr>
              <a:t> </a:t>
            </a:r>
            <a:r>
              <a:rPr lang="pl-PL" sz="2000" dirty="0" err="1" smtClean="0">
                <a:solidFill>
                  <a:srgbClr val="960000"/>
                </a:solidFill>
              </a:rPr>
              <a:t>cycles</a:t>
            </a:r>
            <a:endParaRPr lang="pl-PL" sz="2000" dirty="0" smtClean="0">
              <a:solidFill>
                <a:srgbClr val="960000"/>
              </a:solidFill>
            </a:endParaRPr>
          </a:p>
          <a:p>
            <a:pPr marL="533400" indent="-260350">
              <a:lnSpc>
                <a:spcPct val="50000"/>
              </a:lnSpc>
              <a:spcBef>
                <a:spcPct val="50000"/>
              </a:spcBef>
            </a:pPr>
            <a:r>
              <a:rPr lang="pl-PL" sz="2000" dirty="0" smtClean="0">
                <a:solidFill>
                  <a:srgbClr val="960000"/>
                </a:solidFill>
              </a:rPr>
              <a:t>92 </a:t>
            </a:r>
            <a:r>
              <a:rPr lang="pl-PL" sz="2000" dirty="0" err="1" smtClean="0">
                <a:solidFill>
                  <a:srgbClr val="960000"/>
                </a:solidFill>
              </a:rPr>
              <a:t>PhD</a:t>
            </a:r>
            <a:r>
              <a:rPr lang="pl-PL" sz="2000" dirty="0" smtClean="0">
                <a:solidFill>
                  <a:srgbClr val="960000"/>
                </a:solidFill>
              </a:rPr>
              <a:t> </a:t>
            </a:r>
            <a:r>
              <a:rPr lang="pl-PL" sz="2000" dirty="0" err="1" smtClean="0">
                <a:solidFill>
                  <a:srgbClr val="960000"/>
                </a:solidFill>
              </a:rPr>
              <a:t>students</a:t>
            </a:r>
            <a:endParaRPr lang="pl-PL" sz="2000" dirty="0" smtClean="0">
              <a:solidFill>
                <a:srgbClr val="960000"/>
              </a:solidFill>
            </a:endParaRPr>
          </a:p>
          <a:p>
            <a:pPr marL="533400" indent="-260350">
              <a:lnSpc>
                <a:spcPct val="50000"/>
              </a:lnSpc>
              <a:spcBef>
                <a:spcPct val="50000"/>
              </a:spcBef>
            </a:pPr>
            <a:endParaRPr lang="pl-PL" altLang="pl-PL" sz="900" dirty="0" smtClean="0">
              <a:solidFill>
                <a:srgbClr val="960000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None/>
            </a:pPr>
            <a:r>
              <a:rPr lang="pl-PL" altLang="pl-PL" sz="2000" b="1" dirty="0" err="1" smtClean="0">
                <a:solidFill>
                  <a:srgbClr val="960000"/>
                </a:solidFill>
              </a:rPr>
              <a:t>Academic</a:t>
            </a:r>
            <a:r>
              <a:rPr lang="pl-PL" altLang="pl-PL" sz="2000" b="1" dirty="0" smtClean="0">
                <a:solidFill>
                  <a:srgbClr val="960000"/>
                </a:solidFill>
              </a:rPr>
              <a:t> </a:t>
            </a:r>
            <a:r>
              <a:rPr lang="pl-PL" altLang="pl-PL" sz="2000" b="1" dirty="0" err="1" smtClean="0">
                <a:solidFill>
                  <a:srgbClr val="960000"/>
                </a:solidFill>
              </a:rPr>
              <a:t>stuff</a:t>
            </a:r>
            <a:r>
              <a:rPr lang="pl-PL" altLang="pl-PL" sz="2000" b="1" dirty="0" smtClean="0">
                <a:solidFill>
                  <a:srgbClr val="960000"/>
                </a:solidFill>
              </a:rPr>
              <a:t> </a:t>
            </a:r>
            <a:r>
              <a:rPr lang="pl-PL" altLang="pl-PL" sz="2000" b="1" dirty="0" err="1" smtClean="0">
                <a:solidFill>
                  <a:srgbClr val="960000"/>
                </a:solidFill>
              </a:rPr>
              <a:t>includes</a:t>
            </a:r>
            <a:r>
              <a:rPr lang="pl-PL" altLang="pl-PL" sz="2000" b="1" dirty="0" smtClean="0">
                <a:solidFill>
                  <a:srgbClr val="960000"/>
                </a:solidFill>
              </a:rPr>
              <a:t> </a:t>
            </a:r>
          </a:p>
          <a:p>
            <a:pPr marL="533400" indent="-260350">
              <a:lnSpc>
                <a:spcPct val="50000"/>
              </a:lnSpc>
              <a:spcBef>
                <a:spcPct val="50000"/>
              </a:spcBef>
            </a:pPr>
            <a:r>
              <a:rPr lang="pl-PL" altLang="pl-PL" sz="2000" dirty="0" smtClean="0">
                <a:solidFill>
                  <a:srgbClr val="960000"/>
                </a:solidFill>
              </a:rPr>
              <a:t>83 </a:t>
            </a:r>
            <a:r>
              <a:rPr lang="pl-PL" altLang="pl-PL" sz="2000" dirty="0" err="1" smtClean="0">
                <a:solidFill>
                  <a:srgbClr val="960000"/>
                </a:solidFill>
              </a:rPr>
              <a:t>teachers</a:t>
            </a:r>
            <a:endParaRPr lang="pl-PL" altLang="pl-PL" sz="2000" dirty="0" smtClean="0">
              <a:solidFill>
                <a:srgbClr val="960000"/>
              </a:solidFill>
            </a:endParaRPr>
          </a:p>
          <a:p>
            <a:pPr marL="533400" indent="-260350">
              <a:lnSpc>
                <a:spcPct val="50000"/>
              </a:lnSpc>
              <a:spcBef>
                <a:spcPct val="50000"/>
              </a:spcBef>
            </a:pPr>
            <a:r>
              <a:rPr lang="pl-PL" altLang="pl-PL" sz="2000" dirty="0" smtClean="0">
                <a:solidFill>
                  <a:srgbClr val="960000"/>
                </a:solidFill>
              </a:rPr>
              <a:t>10 </a:t>
            </a:r>
            <a:r>
              <a:rPr lang="pl-PL" altLang="pl-PL" sz="2000" dirty="0" err="1" smtClean="0">
                <a:solidFill>
                  <a:srgbClr val="960000"/>
                </a:solidFill>
              </a:rPr>
              <a:t>professors</a:t>
            </a:r>
            <a:endParaRPr lang="pl-PL" altLang="pl-PL" sz="2000" dirty="0" smtClean="0">
              <a:solidFill>
                <a:srgbClr val="960000"/>
              </a:solidFill>
            </a:endParaRPr>
          </a:p>
          <a:p>
            <a:pPr marL="533400" indent="-260350">
              <a:lnSpc>
                <a:spcPct val="50000"/>
              </a:lnSpc>
              <a:spcBef>
                <a:spcPct val="50000"/>
              </a:spcBef>
            </a:pPr>
            <a:r>
              <a:rPr lang="pl-PL" altLang="pl-PL" sz="2000" dirty="0" smtClean="0">
                <a:solidFill>
                  <a:srgbClr val="960000"/>
                </a:solidFill>
              </a:rPr>
              <a:t>30 </a:t>
            </a:r>
            <a:r>
              <a:rPr lang="pl-PL" altLang="pl-PL" sz="2000" dirty="0" err="1" smtClean="0">
                <a:solidFill>
                  <a:srgbClr val="960000"/>
                </a:solidFill>
              </a:rPr>
              <a:t>associate</a:t>
            </a:r>
            <a:r>
              <a:rPr lang="pl-PL" altLang="pl-PL" sz="2000" dirty="0" smtClean="0">
                <a:solidFill>
                  <a:srgbClr val="960000"/>
                </a:solidFill>
              </a:rPr>
              <a:t> </a:t>
            </a:r>
            <a:r>
              <a:rPr lang="pl-PL" altLang="pl-PL" sz="2000" dirty="0" err="1" smtClean="0">
                <a:solidFill>
                  <a:srgbClr val="960000"/>
                </a:solidFill>
              </a:rPr>
              <a:t>professors</a:t>
            </a:r>
            <a:r>
              <a:rPr lang="pl-PL" altLang="pl-PL" sz="2000" dirty="0" smtClean="0">
                <a:solidFill>
                  <a:schemeClr val="tx1"/>
                </a:solidFill>
              </a:rPr>
              <a:t/>
            </a:r>
            <a:br>
              <a:rPr lang="pl-PL" altLang="pl-PL" sz="2000" dirty="0" smtClean="0">
                <a:solidFill>
                  <a:schemeClr val="tx1"/>
                </a:solidFill>
              </a:rPr>
            </a:br>
            <a:endParaRPr lang="pl-PL" altLang="pl-PL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4918695"/>
            <a:ext cx="9144000" cy="184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bg1"/>
              </a:solidFill>
            </a:endParaRPr>
          </a:p>
        </p:txBody>
      </p:sp>
      <p:pic>
        <p:nvPicPr>
          <p:cNvPr id="14340" name="Picture 3" descr="D:\PL - Dział_Promocji\Logotyp PŁ_rozne_formaty\logo PŁ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461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pole tekstowe 18"/>
          <p:cNvSpPr txBox="1">
            <a:spLocks noChangeArrowheads="1"/>
          </p:cNvSpPr>
          <p:nvPr/>
        </p:nvSpPr>
        <p:spPr bwMode="auto">
          <a:xfrm>
            <a:off x="2483768" y="761038"/>
            <a:ext cx="612068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400" b="1" dirty="0" smtClean="0">
                <a:solidFill>
                  <a:srgbClr val="FF0000"/>
                </a:solidFill>
                <a:latin typeface="Arial" charset="0"/>
              </a:rPr>
              <a:t>RESEARCH  AREAS IN FOOD SCIENCES</a:t>
            </a:r>
            <a:endParaRPr lang="pl-PL" altLang="pl-PL" sz="44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5976664" cy="396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bg1"/>
              </a:solidFill>
            </a:endParaRPr>
          </a:p>
        </p:txBody>
      </p:sp>
      <p:pic>
        <p:nvPicPr>
          <p:cNvPr id="14340" name="Picture 3" descr="D:\PL - Dział_Promocji\Logotyp PŁ_rozne_formaty\logo PŁ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461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pole tekstowe 18"/>
          <p:cNvSpPr txBox="1">
            <a:spLocks noChangeArrowheads="1"/>
          </p:cNvSpPr>
          <p:nvPr/>
        </p:nvSpPr>
        <p:spPr bwMode="auto">
          <a:xfrm>
            <a:off x="1054100" y="4610253"/>
            <a:ext cx="84574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THE INSTITUTE OF GENERAL FOOD</a:t>
            </a:r>
            <a:r>
              <a:rPr lang="pl-PL" sz="3600" b="1" dirty="0" smtClean="0">
                <a:solidFill>
                  <a:srgbClr val="C00000"/>
                </a:solidFill>
              </a:rPr>
              <a:t> CHEMISTRY</a:t>
            </a:r>
          </a:p>
        </p:txBody>
      </p:sp>
      <p:sp>
        <p:nvSpPr>
          <p:cNvPr id="14343" name="Symbol zastępczy zawartości 2"/>
          <p:cNvSpPr txBox="1">
            <a:spLocks/>
          </p:cNvSpPr>
          <p:nvPr/>
        </p:nvSpPr>
        <p:spPr bwMode="auto">
          <a:xfrm>
            <a:off x="1115616" y="5896918"/>
            <a:ext cx="4869682" cy="62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ts val="300"/>
              </a:spcBef>
              <a:buClr>
                <a:srgbClr val="690909"/>
              </a:buClr>
              <a:buNone/>
            </a:pPr>
            <a:r>
              <a:rPr lang="en-US" b="1" dirty="0" smtClean="0">
                <a:solidFill>
                  <a:srgbClr val="C00000"/>
                </a:solidFill>
              </a:rPr>
              <a:t>Biosensors for food analysis</a:t>
            </a:r>
            <a:endParaRPr lang="pl-PL" b="1" dirty="0" smtClean="0">
              <a:solidFill>
                <a:srgbClr val="C000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6840760" cy="384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D:\PL - Dział_Promocji\Logotyp PŁ_rozne_formaty\logo PŁ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461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0" y="4873104"/>
            <a:ext cx="9144000" cy="1984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bg1"/>
              </a:solidFill>
            </a:endParaRPr>
          </a:p>
        </p:txBody>
      </p:sp>
      <p:sp>
        <p:nvSpPr>
          <p:cNvPr id="41989" name="pole tekstowe 18"/>
          <p:cNvSpPr txBox="1">
            <a:spLocks noChangeArrowheads="1"/>
          </p:cNvSpPr>
          <p:nvPr/>
        </p:nvSpPr>
        <p:spPr bwMode="auto">
          <a:xfrm>
            <a:off x="0" y="4007966"/>
            <a:ext cx="9007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200" b="1" dirty="0" err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Institute</a:t>
            </a:r>
            <a:r>
              <a:rPr lang="pl-PL" altLang="pl-PL" sz="32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of </a:t>
            </a:r>
            <a:r>
              <a:rPr lang="pl-PL" altLang="pl-PL" sz="3200" b="1" dirty="0" err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Fermentation</a:t>
            </a:r>
            <a:r>
              <a:rPr lang="pl-PL" altLang="pl-PL" sz="32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Technology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2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and </a:t>
            </a:r>
            <a:r>
              <a:rPr lang="pl-PL" altLang="pl-PL" sz="3200" b="1" dirty="0" err="1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Microbiology</a:t>
            </a:r>
            <a:endParaRPr lang="pl-PL" altLang="pl-PL" sz="32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179512" y="5085184"/>
            <a:ext cx="4392488" cy="16561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sz="2600" b="1" dirty="0" smtClean="0">
                <a:solidFill>
                  <a:srgbClr val="700000"/>
                </a:solidFill>
              </a:rPr>
              <a:t>FOOD BIOCHEMISTRY</a:t>
            </a:r>
          </a:p>
          <a:p>
            <a:pPr marL="357188" lvl="1" indent="-357188"/>
            <a:r>
              <a:rPr lang="pl-PL" sz="2000" b="1" dirty="0" err="1" smtClean="0">
                <a:solidFill>
                  <a:srgbClr val="700000"/>
                </a:solidFill>
              </a:rPr>
              <a:t>Analysis</a:t>
            </a:r>
            <a:r>
              <a:rPr lang="pl-PL" sz="2000" b="1" dirty="0" smtClean="0">
                <a:solidFill>
                  <a:srgbClr val="700000"/>
                </a:solidFill>
              </a:rPr>
              <a:t> of </a:t>
            </a:r>
            <a:r>
              <a:rPr lang="pl-PL" sz="2000" b="1" dirty="0" err="1" smtClean="0">
                <a:solidFill>
                  <a:srgbClr val="700000"/>
                </a:solidFill>
              </a:rPr>
              <a:t>bioactive</a:t>
            </a:r>
            <a:r>
              <a:rPr lang="pl-PL" sz="2000" b="1" dirty="0" smtClean="0">
                <a:solidFill>
                  <a:srgbClr val="700000"/>
                </a:solidFill>
              </a:rPr>
              <a:t> </a:t>
            </a:r>
            <a:r>
              <a:rPr lang="pl-PL" sz="2000" b="1" dirty="0" err="1" smtClean="0">
                <a:solidFill>
                  <a:srgbClr val="700000"/>
                </a:solidFill>
              </a:rPr>
              <a:t>phytochemicals</a:t>
            </a:r>
            <a:endParaRPr lang="pl-PL" sz="2000" b="1" dirty="0" smtClean="0">
              <a:solidFill>
                <a:srgbClr val="700000"/>
              </a:solidFill>
            </a:endParaRPr>
          </a:p>
          <a:p>
            <a:pPr marL="357188" lvl="1" indent="-357188">
              <a:defRPr/>
            </a:pPr>
            <a:r>
              <a:rPr lang="pl-PL" sz="2000" b="1" dirty="0" err="1" smtClean="0">
                <a:solidFill>
                  <a:srgbClr val="700000"/>
                </a:solidFill>
              </a:rPr>
              <a:t>Determiantion</a:t>
            </a:r>
            <a:r>
              <a:rPr lang="pl-PL" sz="2000" b="1" dirty="0" smtClean="0">
                <a:solidFill>
                  <a:srgbClr val="700000"/>
                </a:solidFill>
              </a:rPr>
              <a:t> of </a:t>
            </a:r>
            <a:r>
              <a:rPr lang="pl-PL" sz="2000" b="1" dirty="0" err="1" smtClean="0">
                <a:solidFill>
                  <a:srgbClr val="700000"/>
                </a:solidFill>
              </a:rPr>
              <a:t>antioxidant</a:t>
            </a:r>
            <a:r>
              <a:rPr lang="pl-PL" sz="2000" b="1" dirty="0" smtClean="0">
                <a:solidFill>
                  <a:srgbClr val="700000"/>
                </a:solidFill>
              </a:rPr>
              <a:t> </a:t>
            </a:r>
            <a:r>
              <a:rPr lang="pl-PL" sz="2000" b="1" dirty="0" err="1" smtClean="0">
                <a:solidFill>
                  <a:srgbClr val="700000"/>
                </a:solidFill>
              </a:rPr>
              <a:t>activity</a:t>
            </a:r>
            <a:endParaRPr lang="pl-PL" sz="2000" b="1" dirty="0" smtClean="0">
              <a:solidFill>
                <a:srgbClr val="700000"/>
              </a:solidFill>
            </a:endParaRPr>
          </a:p>
          <a:p>
            <a:pPr marL="357188" lvl="1" indent="-357188">
              <a:defRPr/>
            </a:pPr>
            <a:r>
              <a:rPr lang="pl-PL" sz="2000" b="1" dirty="0" err="1" smtClean="0">
                <a:solidFill>
                  <a:srgbClr val="700000"/>
                </a:solidFill>
              </a:rPr>
              <a:t>Evaluation</a:t>
            </a:r>
            <a:r>
              <a:rPr lang="pl-PL" sz="2000" b="1" dirty="0" smtClean="0">
                <a:solidFill>
                  <a:srgbClr val="700000"/>
                </a:solidFill>
              </a:rPr>
              <a:t> of </a:t>
            </a:r>
            <a:r>
              <a:rPr lang="pl-PL" sz="2000" b="1" dirty="0" err="1" smtClean="0">
                <a:solidFill>
                  <a:srgbClr val="700000"/>
                </a:solidFill>
              </a:rPr>
              <a:t>bioavailability</a:t>
            </a:r>
            <a:r>
              <a:rPr lang="pl-PL" sz="2000" b="1" dirty="0" smtClean="0">
                <a:solidFill>
                  <a:srgbClr val="700000"/>
                </a:solidFill>
              </a:rPr>
              <a:t> </a:t>
            </a:r>
            <a:r>
              <a:rPr lang="pl-PL" sz="2000" b="1" i="1" dirty="0" err="1" smtClean="0">
                <a:solidFill>
                  <a:srgbClr val="700000"/>
                </a:solidFill>
              </a:rPr>
              <a:t>in</a:t>
            </a:r>
            <a:r>
              <a:rPr lang="pl-PL" sz="2000" b="1" i="1" dirty="0" smtClean="0">
                <a:solidFill>
                  <a:srgbClr val="700000"/>
                </a:solidFill>
              </a:rPr>
              <a:t> vitro</a:t>
            </a:r>
            <a:endParaRPr lang="pl-PL" sz="1600" b="1" i="1" dirty="0" smtClean="0">
              <a:solidFill>
                <a:srgbClr val="00B050"/>
              </a:solidFill>
            </a:endParaRPr>
          </a:p>
          <a:p>
            <a:endParaRPr lang="pl-PL" dirty="0"/>
          </a:p>
        </p:txBody>
      </p:sp>
      <p:sp>
        <p:nvSpPr>
          <p:cNvPr id="8" name="Symbol zastępczy zawartości 6"/>
          <p:cNvSpPr txBox="1">
            <a:spLocks/>
          </p:cNvSpPr>
          <p:nvPr/>
        </p:nvSpPr>
        <p:spPr>
          <a:xfrm>
            <a:off x="4776020" y="5109692"/>
            <a:ext cx="4116460" cy="1415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pl-PL" sz="2400" b="1" dirty="0" smtClean="0">
                <a:solidFill>
                  <a:srgbClr val="690909"/>
                </a:solidFill>
                <a:latin typeface="+mn-lt"/>
                <a:cs typeface="+mn-cs"/>
              </a:rPr>
              <a:t>NUTRIGENOMICS</a:t>
            </a:r>
          </a:p>
          <a:p>
            <a:pPr marL="357188" lvl="1" indent="-357188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pl-PL" sz="2000" b="1" dirty="0" err="1" smtClean="0">
                <a:solidFill>
                  <a:srgbClr val="690909"/>
                </a:solidFill>
                <a:latin typeface="+mn-lt"/>
                <a:cs typeface="+mn-cs"/>
              </a:rPr>
              <a:t>Regulation</a:t>
            </a:r>
            <a:r>
              <a:rPr lang="pl-PL" sz="2000" b="1" dirty="0" smtClean="0">
                <a:solidFill>
                  <a:srgbClr val="690909"/>
                </a:solidFill>
                <a:latin typeface="+mn-lt"/>
                <a:cs typeface="+mn-cs"/>
              </a:rPr>
              <a:t> of </a:t>
            </a:r>
            <a:r>
              <a:rPr lang="pl-PL" sz="2000" b="1" dirty="0" err="1" smtClean="0">
                <a:solidFill>
                  <a:srgbClr val="690909"/>
                </a:solidFill>
                <a:latin typeface="+mn-lt"/>
                <a:cs typeface="+mn-cs"/>
              </a:rPr>
              <a:t>gene</a:t>
            </a:r>
            <a:r>
              <a:rPr lang="pl-PL" sz="2000" b="1" dirty="0" smtClean="0">
                <a:solidFill>
                  <a:srgbClr val="690909"/>
                </a:solidFill>
                <a:latin typeface="+mn-lt"/>
                <a:cs typeface="+mn-cs"/>
              </a:rPr>
              <a:t> </a:t>
            </a:r>
            <a:r>
              <a:rPr lang="pl-PL" sz="2000" b="1" dirty="0" err="1" smtClean="0">
                <a:solidFill>
                  <a:srgbClr val="690909"/>
                </a:solidFill>
                <a:latin typeface="+mn-lt"/>
                <a:cs typeface="+mn-cs"/>
              </a:rPr>
              <a:t>expression</a:t>
            </a:r>
            <a:r>
              <a:rPr lang="pl-PL" sz="2000" b="1" dirty="0" smtClean="0">
                <a:solidFill>
                  <a:srgbClr val="690909"/>
                </a:solidFill>
                <a:latin typeface="+mn-lt"/>
                <a:cs typeface="+mn-cs"/>
              </a:rPr>
              <a:t> by </a:t>
            </a:r>
            <a:r>
              <a:rPr lang="pl-PL" sz="2000" b="1" dirty="0" err="1" smtClean="0">
                <a:solidFill>
                  <a:srgbClr val="690909"/>
                </a:solidFill>
                <a:latin typeface="+mn-lt"/>
                <a:cs typeface="+mn-cs"/>
              </a:rPr>
              <a:t>bioactive</a:t>
            </a:r>
            <a:r>
              <a:rPr lang="pl-PL" sz="2000" b="1" dirty="0" smtClean="0">
                <a:solidFill>
                  <a:srgbClr val="690909"/>
                </a:solidFill>
                <a:latin typeface="+mn-lt"/>
                <a:cs typeface="+mn-cs"/>
              </a:rPr>
              <a:t> diet </a:t>
            </a:r>
            <a:r>
              <a:rPr lang="pl-PL" sz="2000" b="1" dirty="0" err="1" smtClean="0">
                <a:solidFill>
                  <a:srgbClr val="690909"/>
                </a:solidFill>
                <a:latin typeface="+mn-lt"/>
                <a:cs typeface="+mn-cs"/>
              </a:rPr>
              <a:t>components</a:t>
            </a:r>
            <a:endParaRPr lang="pl-PL" sz="2000" b="1" dirty="0" smtClean="0">
              <a:solidFill>
                <a:srgbClr val="690909"/>
              </a:solidFill>
              <a:latin typeface="+mn-lt"/>
              <a:cs typeface="+mn-c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517550"/>
            <a:ext cx="601666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rostokąt 99"/>
          <p:cNvSpPr/>
          <p:nvPr/>
        </p:nvSpPr>
        <p:spPr>
          <a:xfrm>
            <a:off x="0" y="5395019"/>
            <a:ext cx="9144000" cy="146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bg1"/>
              </a:solidFill>
            </a:endParaRPr>
          </a:p>
        </p:txBody>
      </p:sp>
      <p:sp>
        <p:nvSpPr>
          <p:cNvPr id="10245" name="Tytuł 1"/>
          <p:cNvSpPr txBox="1">
            <a:spLocks/>
          </p:cNvSpPr>
          <p:nvPr/>
        </p:nvSpPr>
        <p:spPr bwMode="auto">
          <a:xfrm>
            <a:off x="1835696" y="5531973"/>
            <a:ext cx="717177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ts val="400"/>
              </a:spcBef>
            </a:pPr>
            <a:r>
              <a:rPr lang="en-US" dirty="0" smtClean="0">
                <a:solidFill>
                  <a:srgbClr val="7A0000"/>
                </a:solidFill>
                <a:latin typeface="Arial Narrow" pitchFamily="34" charset="0"/>
                <a:cs typeface="Arial" pitchFamily="34" charset="0"/>
              </a:rPr>
              <a:t>Evaluation of  quality and functional </a:t>
            </a:r>
            <a:r>
              <a:rPr lang="pl-PL" dirty="0" smtClean="0">
                <a:solidFill>
                  <a:srgbClr val="7A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7A0000"/>
                </a:solidFill>
                <a:latin typeface="Arial Narrow" pitchFamily="34" charset="0"/>
                <a:cs typeface="Arial" pitchFamily="34" charset="0"/>
              </a:rPr>
              <a:t>properties</a:t>
            </a:r>
            <a:r>
              <a:rPr lang="pl-PL" dirty="0" smtClean="0">
                <a:solidFill>
                  <a:srgbClr val="7A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7A0000"/>
                </a:solidFill>
                <a:latin typeface="Arial Narrow" pitchFamily="34" charset="0"/>
                <a:cs typeface="Arial" pitchFamily="34" charset="0"/>
              </a:rPr>
              <a:t>of </a:t>
            </a:r>
            <a:r>
              <a:rPr lang="pl-PL" dirty="0" smtClean="0">
                <a:solidFill>
                  <a:srgbClr val="7A0000"/>
                </a:solidFill>
                <a:latin typeface="Arial Narrow" pitchFamily="34" charset="0"/>
                <a:cs typeface="Arial" pitchFamily="34" charset="0"/>
              </a:rPr>
              <a:t>food</a:t>
            </a:r>
            <a:endParaRPr lang="en-US" dirty="0" smtClean="0">
              <a:solidFill>
                <a:srgbClr val="7A000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>
              <a:spcBef>
                <a:spcPts val="400"/>
              </a:spcBef>
            </a:pPr>
            <a:r>
              <a:rPr lang="en-US" dirty="0" smtClean="0">
                <a:solidFill>
                  <a:srgbClr val="7A0000"/>
                </a:solidFill>
                <a:latin typeface="Arial Narrow" pitchFamily="34" charset="0"/>
                <a:cs typeface="Arial" pitchFamily="34" charset="0"/>
              </a:rPr>
              <a:t>Alternative food</a:t>
            </a:r>
            <a:r>
              <a:rPr lang="pl-PL" dirty="0" smtClean="0">
                <a:solidFill>
                  <a:srgbClr val="7A0000"/>
                </a:solidFill>
                <a:latin typeface="Arial Narrow" pitchFamily="34" charset="0"/>
                <a:cs typeface="Arial" pitchFamily="34" charset="0"/>
              </a:rPr>
              <a:t> and </a:t>
            </a:r>
            <a:r>
              <a:rPr lang="en-US" dirty="0" smtClean="0">
                <a:solidFill>
                  <a:srgbClr val="7A0000"/>
                </a:solidFill>
                <a:latin typeface="Arial Narrow" pitchFamily="34" charset="0"/>
                <a:cs typeface="Arial" pitchFamily="34" charset="0"/>
              </a:rPr>
              <a:t>feed</a:t>
            </a:r>
            <a:r>
              <a:rPr lang="pl-PL" dirty="0" smtClean="0">
                <a:solidFill>
                  <a:srgbClr val="7A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7A0000"/>
                </a:solidFill>
                <a:latin typeface="Arial Narrow" pitchFamily="34" charset="0"/>
                <a:cs typeface="Arial" pitchFamily="34" charset="0"/>
              </a:rPr>
              <a:t>products of sugar beet</a:t>
            </a:r>
            <a:endParaRPr lang="pl-PL" dirty="0" smtClean="0">
              <a:solidFill>
                <a:srgbClr val="7A0000"/>
              </a:solidFill>
              <a:latin typeface="Arial Narrow" pitchFamily="34" charset="0"/>
              <a:cs typeface="Arial" pitchFamily="34" charset="0"/>
            </a:endParaRPr>
          </a:p>
          <a:p>
            <a:pPr marL="342900" indent="-342900">
              <a:spcBef>
                <a:spcPts val="400"/>
              </a:spcBef>
            </a:pPr>
            <a:r>
              <a:rPr lang="en-US" dirty="0" smtClean="0">
                <a:solidFill>
                  <a:srgbClr val="7A0000"/>
                </a:solidFill>
                <a:latin typeface="Arial Narrow" pitchFamily="34" charset="0"/>
                <a:cs typeface="Arial" pitchFamily="34" charset="0"/>
              </a:rPr>
              <a:t>Food Quality</a:t>
            </a:r>
            <a:r>
              <a:rPr lang="pl-PL" dirty="0" smtClean="0">
                <a:solidFill>
                  <a:srgbClr val="7A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dirty="0" err="1" smtClean="0">
                <a:solidFill>
                  <a:srgbClr val="7A0000"/>
                </a:solidFill>
                <a:latin typeface="Arial Narrow" pitchFamily="34" charset="0"/>
                <a:cs typeface="Arial" pitchFamily="34" charset="0"/>
              </a:rPr>
              <a:t>Proficiency</a:t>
            </a:r>
            <a:r>
              <a:rPr lang="pl-PL" dirty="0" smtClean="0">
                <a:solidFill>
                  <a:srgbClr val="7A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dirty="0" err="1" smtClean="0">
                <a:solidFill>
                  <a:srgbClr val="7A0000"/>
                </a:solidFill>
                <a:latin typeface="Arial Narrow" pitchFamily="34" charset="0"/>
                <a:cs typeface="Arial" pitchFamily="34" charset="0"/>
              </a:rPr>
              <a:t>Tests</a:t>
            </a:r>
            <a:endParaRPr lang="pl-PL" altLang="pl-PL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4" name="Picture 3" descr="D:\PL - Dział_Promocji\Logotyp PŁ_rozne_formaty\logo PŁ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461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18"/>
          <p:cNvSpPr txBox="1">
            <a:spLocks noChangeArrowheads="1"/>
          </p:cNvSpPr>
          <p:nvPr/>
        </p:nvSpPr>
        <p:spPr bwMode="auto">
          <a:xfrm>
            <a:off x="107950" y="4317801"/>
            <a:ext cx="90804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TECHNOLOGY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FOOD ANALYSIS</a:t>
            </a:r>
            <a:endParaRPr lang="pl-PL" altLang="pl-PL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48680"/>
            <a:ext cx="5688632" cy="39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42539"/>
            <a:ext cx="8071995" cy="537292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411760" y="2274837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>
                <a:solidFill>
                  <a:srgbClr val="FFFF00"/>
                </a:solidFill>
              </a:rPr>
              <a:t>OUR FUTURE</a:t>
            </a:r>
          </a:p>
        </p:txBody>
      </p:sp>
    </p:spTree>
    <p:extLst>
      <p:ext uri="{BB962C8B-B14F-4D97-AF65-F5344CB8AC3E}">
        <p14:creationId xmlns:p14="http://schemas.microsoft.com/office/powerpoint/2010/main" val="2891524235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7522</TotalTime>
  <Words>222</Words>
  <Application>Microsoft Office PowerPoint</Application>
  <PresentationFormat>Pokaz na ekranie (4:3)</PresentationFormat>
  <Paragraphs>65</Paragraphs>
  <Slides>8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Tahoma</vt:lpstr>
      <vt:lpstr>Times New Roman</vt:lpstr>
      <vt:lpstr>Wingdings</vt:lpstr>
      <vt:lpstr>1_Motyw pakietu Office</vt:lpstr>
      <vt:lpstr>Prezentacja programu PowerPoint</vt:lpstr>
      <vt:lpstr>BSc and MSc degrees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Boczkowska</dc:creator>
  <cp:lastModifiedBy>Alicja Błaszkowska</cp:lastModifiedBy>
  <cp:revision>303</cp:revision>
  <dcterms:modified xsi:type="dcterms:W3CDTF">2018-02-16T14:01:50Z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5506605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NXTAG2">
    <vt:lpwstr>000800e2650000000000010243100207f6000400038000</vt:lpwstr>
  </property>
</Properties>
</file>