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66" r:id="rId9"/>
    <p:sldId id="277" r:id="rId10"/>
    <p:sldId id="285" r:id="rId11"/>
    <p:sldId id="28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D1B2E-AB79-48F2-BF6F-C3AA403BB3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AF73138B-B7C8-451C-B15B-E1A44DDC4844}">
      <dgm:prSet phldrT="[Texto]"/>
      <dgm:spPr>
        <a:solidFill>
          <a:srgbClr val="92D050"/>
        </a:solidFill>
      </dgm:spPr>
      <dgm:t>
        <a:bodyPr/>
        <a:lstStyle/>
        <a:p>
          <a:r>
            <a:rPr lang="pt-PT" b="1" cap="small" baseline="0" dirty="0"/>
            <a:t>Olive </a:t>
          </a:r>
          <a:r>
            <a:rPr lang="pt-PT" b="1" cap="small" baseline="0" dirty="0" err="1"/>
            <a:t>oil</a:t>
          </a:r>
          <a:r>
            <a:rPr lang="pt-PT" b="1" cap="small" baseline="0" dirty="0"/>
            <a:t> </a:t>
          </a:r>
          <a:r>
            <a:rPr lang="pt-PT" b="1" cap="small" baseline="0" dirty="0" err="1"/>
            <a:t>production</a:t>
          </a:r>
          <a:endParaRPr lang="pt-PT" b="1" cap="small" baseline="0" dirty="0"/>
        </a:p>
      </dgm:t>
    </dgm:pt>
    <dgm:pt modelId="{38DDC10F-142A-4E89-B24D-7C03C8AC26FA}" type="parTrans" cxnId="{446DC9EB-CD90-4744-936F-1F86AC39E6CC}">
      <dgm:prSet/>
      <dgm:spPr/>
      <dgm:t>
        <a:bodyPr/>
        <a:lstStyle/>
        <a:p>
          <a:endParaRPr lang="pt-PT"/>
        </a:p>
      </dgm:t>
    </dgm:pt>
    <dgm:pt modelId="{38472344-DD81-4051-B621-0F9D7158E110}" type="sibTrans" cxnId="{446DC9EB-CD90-4744-936F-1F86AC39E6CC}">
      <dgm:prSet/>
      <dgm:spPr/>
      <dgm:t>
        <a:bodyPr/>
        <a:lstStyle/>
        <a:p>
          <a:endParaRPr lang="pt-PT"/>
        </a:p>
      </dgm:t>
    </dgm:pt>
    <dgm:pt modelId="{F1357985-948B-4378-B41D-5F6F590F95F3}">
      <dgm:prSet phldrT="[Texto]"/>
      <dgm:spPr>
        <a:solidFill>
          <a:srgbClr val="0070C0"/>
        </a:solidFill>
      </dgm:spPr>
      <dgm:t>
        <a:bodyPr/>
        <a:lstStyle/>
        <a:p>
          <a:r>
            <a:rPr lang="pt-PT" b="1" cap="small" baseline="0" dirty="0"/>
            <a:t>Wine </a:t>
          </a:r>
          <a:r>
            <a:rPr lang="pt-PT" b="1" cap="small" baseline="0" dirty="0" err="1"/>
            <a:t>production</a:t>
          </a:r>
          <a:endParaRPr lang="pt-PT" b="1" cap="small" baseline="0" dirty="0"/>
        </a:p>
      </dgm:t>
    </dgm:pt>
    <dgm:pt modelId="{94F002F8-E71C-4BA0-906F-D417600CF8CC}" type="parTrans" cxnId="{1FD6CB09-DFA8-41AB-B1B6-3548E184764A}">
      <dgm:prSet/>
      <dgm:spPr/>
      <dgm:t>
        <a:bodyPr/>
        <a:lstStyle/>
        <a:p>
          <a:endParaRPr lang="pt-PT"/>
        </a:p>
      </dgm:t>
    </dgm:pt>
    <dgm:pt modelId="{ABCF6CAC-E236-419F-B5ED-B47031F805AC}" type="sibTrans" cxnId="{1FD6CB09-DFA8-41AB-B1B6-3548E184764A}">
      <dgm:prSet/>
      <dgm:spPr/>
      <dgm:t>
        <a:bodyPr/>
        <a:lstStyle/>
        <a:p>
          <a:endParaRPr lang="pt-PT"/>
        </a:p>
      </dgm:t>
    </dgm:pt>
    <dgm:pt modelId="{9CB3E32D-5DC3-47ED-96E6-1409EE814E18}">
      <dgm:prSet phldrT="[Texto]"/>
      <dgm:spPr>
        <a:solidFill>
          <a:srgbClr val="FFC000"/>
        </a:solidFill>
      </dgm:spPr>
      <dgm:t>
        <a:bodyPr/>
        <a:lstStyle/>
        <a:p>
          <a:r>
            <a:rPr lang="pt-PT" b="1" cap="small" baseline="0" dirty="0"/>
            <a:t>Swine </a:t>
          </a:r>
          <a:r>
            <a:rPr lang="pt-PT" b="1" cap="small" baseline="0" dirty="0" err="1"/>
            <a:t>production</a:t>
          </a:r>
          <a:endParaRPr lang="pt-PT" b="1" cap="small" baseline="0" dirty="0"/>
        </a:p>
      </dgm:t>
    </dgm:pt>
    <dgm:pt modelId="{9C79A7D5-92E5-4FB5-8E85-C3C8E2EF84EF}" type="parTrans" cxnId="{7998AF6E-6757-42AC-B1FE-FCC54FA67B03}">
      <dgm:prSet/>
      <dgm:spPr/>
      <dgm:t>
        <a:bodyPr/>
        <a:lstStyle/>
        <a:p>
          <a:endParaRPr lang="pt-PT"/>
        </a:p>
      </dgm:t>
    </dgm:pt>
    <dgm:pt modelId="{AD68E43C-D4FB-4DA2-B556-0DDCACBE2CCE}" type="sibTrans" cxnId="{7998AF6E-6757-42AC-B1FE-FCC54FA67B03}">
      <dgm:prSet/>
      <dgm:spPr/>
      <dgm:t>
        <a:bodyPr/>
        <a:lstStyle/>
        <a:p>
          <a:endParaRPr lang="pt-PT"/>
        </a:p>
      </dgm:t>
    </dgm:pt>
    <dgm:pt modelId="{80B37B21-71E8-4569-954A-E8D903094D24}" type="pres">
      <dgm:prSet presAssocID="{D16D1B2E-AB79-48F2-BF6F-C3AA403BB351}" presName="Name0" presStyleCnt="0">
        <dgm:presLayoutVars>
          <dgm:dir/>
          <dgm:resizeHandles val="exact"/>
        </dgm:presLayoutVars>
      </dgm:prSet>
      <dgm:spPr/>
    </dgm:pt>
    <dgm:pt modelId="{C69BE029-063A-46A1-976F-981E2F545BE4}" type="pres">
      <dgm:prSet presAssocID="{D16D1B2E-AB79-48F2-BF6F-C3AA403BB351}" presName="fgShape" presStyleLbl="fgShp" presStyleIdx="0" presStyleCnt="1" custLinFactY="21875" custLinFactNeighborX="24634" custLinFactNeighborY="100000"/>
      <dgm:spPr>
        <a:noFill/>
        <a:ln>
          <a:noFill/>
        </a:ln>
      </dgm:spPr>
    </dgm:pt>
    <dgm:pt modelId="{7E2E29AC-DC7E-472E-BE56-EB91F26A06A5}" type="pres">
      <dgm:prSet presAssocID="{D16D1B2E-AB79-48F2-BF6F-C3AA403BB351}" presName="linComp" presStyleCnt="0"/>
      <dgm:spPr/>
    </dgm:pt>
    <dgm:pt modelId="{23F4F00B-CDFA-47DC-A6BE-AABB392011F7}" type="pres">
      <dgm:prSet presAssocID="{AF73138B-B7C8-451C-B15B-E1A44DDC4844}" presName="compNode" presStyleCnt="0"/>
      <dgm:spPr/>
    </dgm:pt>
    <dgm:pt modelId="{82790A88-0D71-452A-8DCB-80B43772198C}" type="pres">
      <dgm:prSet presAssocID="{AF73138B-B7C8-451C-B15B-E1A44DDC4844}" presName="bkgdShape" presStyleLbl="node1" presStyleIdx="0" presStyleCnt="3" custLinFactNeighborX="2764"/>
      <dgm:spPr/>
    </dgm:pt>
    <dgm:pt modelId="{90FD3ACC-5205-4D44-93C5-4F381BE99AA0}" type="pres">
      <dgm:prSet presAssocID="{AF73138B-B7C8-451C-B15B-E1A44DDC4844}" presName="nodeTx" presStyleLbl="node1" presStyleIdx="0" presStyleCnt="3">
        <dgm:presLayoutVars>
          <dgm:bulletEnabled val="1"/>
        </dgm:presLayoutVars>
      </dgm:prSet>
      <dgm:spPr/>
    </dgm:pt>
    <dgm:pt modelId="{83ED1597-484C-44F2-B07D-7EAC379DEE3B}" type="pres">
      <dgm:prSet presAssocID="{AF73138B-B7C8-451C-B15B-E1A44DDC4844}" presName="invisiNode" presStyleLbl="node1" presStyleIdx="0" presStyleCnt="3"/>
      <dgm:spPr/>
    </dgm:pt>
    <dgm:pt modelId="{85DB66F1-74F0-44B5-8795-C95837F3E9AD}" type="pres">
      <dgm:prSet presAssocID="{AF73138B-B7C8-451C-B15B-E1A44DDC4844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F1373CA-B3A7-42FA-A977-3A6BAE0CE3A6}" type="pres">
      <dgm:prSet presAssocID="{38472344-DD81-4051-B621-0F9D7158E110}" presName="sibTrans" presStyleLbl="sibTrans2D1" presStyleIdx="0" presStyleCnt="0"/>
      <dgm:spPr/>
    </dgm:pt>
    <dgm:pt modelId="{021D57DE-EB0C-4334-9596-AF720DB89116}" type="pres">
      <dgm:prSet presAssocID="{9CB3E32D-5DC3-47ED-96E6-1409EE814E18}" presName="compNode" presStyleCnt="0"/>
      <dgm:spPr/>
    </dgm:pt>
    <dgm:pt modelId="{3609DD0B-8D43-4211-941F-2572FD5303A1}" type="pres">
      <dgm:prSet presAssocID="{9CB3E32D-5DC3-47ED-96E6-1409EE814E18}" presName="bkgdShape" presStyleLbl="node1" presStyleIdx="1" presStyleCnt="3"/>
      <dgm:spPr/>
    </dgm:pt>
    <dgm:pt modelId="{0DD79DF7-A6B5-4E8D-B397-A3FA79DE0CBF}" type="pres">
      <dgm:prSet presAssocID="{9CB3E32D-5DC3-47ED-96E6-1409EE814E18}" presName="nodeTx" presStyleLbl="node1" presStyleIdx="1" presStyleCnt="3">
        <dgm:presLayoutVars>
          <dgm:bulletEnabled val="1"/>
        </dgm:presLayoutVars>
      </dgm:prSet>
      <dgm:spPr/>
    </dgm:pt>
    <dgm:pt modelId="{007B70C2-93CC-4B54-8D77-90E31BC3F57D}" type="pres">
      <dgm:prSet presAssocID="{9CB3E32D-5DC3-47ED-96E6-1409EE814E18}" presName="invisiNode" presStyleLbl="node1" presStyleIdx="1" presStyleCnt="3"/>
      <dgm:spPr/>
    </dgm:pt>
    <dgm:pt modelId="{D53A71DA-0CC1-41E2-95DD-D08D4025F413}" type="pres">
      <dgm:prSet presAssocID="{9CB3E32D-5DC3-47ED-96E6-1409EE814E18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35CD529D-D4DD-4177-A8F9-2F8CA8AAF01C}" type="pres">
      <dgm:prSet presAssocID="{AD68E43C-D4FB-4DA2-B556-0DDCACBE2CCE}" presName="sibTrans" presStyleLbl="sibTrans2D1" presStyleIdx="0" presStyleCnt="0"/>
      <dgm:spPr/>
    </dgm:pt>
    <dgm:pt modelId="{028DE164-C619-4DF8-AEBD-375A2E2B02EC}" type="pres">
      <dgm:prSet presAssocID="{F1357985-948B-4378-B41D-5F6F590F95F3}" presName="compNode" presStyleCnt="0"/>
      <dgm:spPr/>
    </dgm:pt>
    <dgm:pt modelId="{774693C9-B8AD-4E0F-A106-E56223A93FFA}" type="pres">
      <dgm:prSet presAssocID="{F1357985-948B-4378-B41D-5F6F590F95F3}" presName="bkgdShape" presStyleLbl="node1" presStyleIdx="2" presStyleCnt="3"/>
      <dgm:spPr/>
    </dgm:pt>
    <dgm:pt modelId="{48E23BC3-00C0-4986-B7A0-B002F5D9F1EB}" type="pres">
      <dgm:prSet presAssocID="{F1357985-948B-4378-B41D-5F6F590F95F3}" presName="nodeTx" presStyleLbl="node1" presStyleIdx="2" presStyleCnt="3">
        <dgm:presLayoutVars>
          <dgm:bulletEnabled val="1"/>
        </dgm:presLayoutVars>
      </dgm:prSet>
      <dgm:spPr/>
    </dgm:pt>
    <dgm:pt modelId="{566D5E05-AEF3-4318-A647-59397F1BF50D}" type="pres">
      <dgm:prSet presAssocID="{F1357985-948B-4378-B41D-5F6F590F95F3}" presName="invisiNode" presStyleLbl="node1" presStyleIdx="2" presStyleCnt="3"/>
      <dgm:spPr/>
    </dgm:pt>
    <dgm:pt modelId="{DE778129-D3BA-469F-B0FF-9591ACD5499B}" type="pres">
      <dgm:prSet presAssocID="{F1357985-948B-4378-B41D-5F6F590F95F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</dgm:ptLst>
  <dgm:cxnLst>
    <dgm:cxn modelId="{1FD6CB09-DFA8-41AB-B1B6-3548E184764A}" srcId="{D16D1B2E-AB79-48F2-BF6F-C3AA403BB351}" destId="{F1357985-948B-4378-B41D-5F6F590F95F3}" srcOrd="2" destOrd="0" parTransId="{94F002F8-E71C-4BA0-906F-D417600CF8CC}" sibTransId="{ABCF6CAC-E236-419F-B5ED-B47031F805AC}"/>
    <dgm:cxn modelId="{A7375023-0D77-4017-B7CA-15EB2681CBD1}" type="presOf" srcId="{AD68E43C-D4FB-4DA2-B556-0DDCACBE2CCE}" destId="{35CD529D-D4DD-4177-A8F9-2F8CA8AAF01C}" srcOrd="0" destOrd="0" presId="urn:microsoft.com/office/officeart/2005/8/layout/hList7"/>
    <dgm:cxn modelId="{9A046566-2017-4CB6-B32C-72F3DCF5C24A}" type="presOf" srcId="{38472344-DD81-4051-B621-0F9D7158E110}" destId="{FF1373CA-B3A7-42FA-A977-3A6BAE0CE3A6}" srcOrd="0" destOrd="0" presId="urn:microsoft.com/office/officeart/2005/8/layout/hList7"/>
    <dgm:cxn modelId="{2C59D66B-1D03-4823-862D-FC44D2E5F77C}" type="presOf" srcId="{AF73138B-B7C8-451C-B15B-E1A44DDC4844}" destId="{90FD3ACC-5205-4D44-93C5-4F381BE99AA0}" srcOrd="1" destOrd="0" presId="urn:microsoft.com/office/officeart/2005/8/layout/hList7"/>
    <dgm:cxn modelId="{7998AF6E-6757-42AC-B1FE-FCC54FA67B03}" srcId="{D16D1B2E-AB79-48F2-BF6F-C3AA403BB351}" destId="{9CB3E32D-5DC3-47ED-96E6-1409EE814E18}" srcOrd="1" destOrd="0" parTransId="{9C79A7D5-92E5-4FB5-8E85-C3C8E2EF84EF}" sibTransId="{AD68E43C-D4FB-4DA2-B556-0DDCACBE2CCE}"/>
    <dgm:cxn modelId="{AEEF01A3-A2CD-4DD0-B928-4CA5064340F3}" type="presOf" srcId="{AF73138B-B7C8-451C-B15B-E1A44DDC4844}" destId="{82790A88-0D71-452A-8DCB-80B43772198C}" srcOrd="0" destOrd="0" presId="urn:microsoft.com/office/officeart/2005/8/layout/hList7"/>
    <dgm:cxn modelId="{EE9028AC-161D-431D-8E06-4AA356EA96BC}" type="presOf" srcId="{F1357985-948B-4378-B41D-5F6F590F95F3}" destId="{774693C9-B8AD-4E0F-A106-E56223A93FFA}" srcOrd="0" destOrd="0" presId="urn:microsoft.com/office/officeart/2005/8/layout/hList7"/>
    <dgm:cxn modelId="{71F5E8C6-93D6-41C5-B38F-50E35EA1C904}" type="presOf" srcId="{F1357985-948B-4378-B41D-5F6F590F95F3}" destId="{48E23BC3-00C0-4986-B7A0-B002F5D9F1EB}" srcOrd="1" destOrd="0" presId="urn:microsoft.com/office/officeart/2005/8/layout/hList7"/>
    <dgm:cxn modelId="{9CC1ECCB-9293-4D23-9755-905285DD621E}" type="presOf" srcId="{D16D1B2E-AB79-48F2-BF6F-C3AA403BB351}" destId="{80B37B21-71E8-4569-954A-E8D903094D24}" srcOrd="0" destOrd="0" presId="urn:microsoft.com/office/officeart/2005/8/layout/hList7"/>
    <dgm:cxn modelId="{E2DAB0D3-9C6C-4A79-8671-44C440F6713B}" type="presOf" srcId="{9CB3E32D-5DC3-47ED-96E6-1409EE814E18}" destId="{0DD79DF7-A6B5-4E8D-B397-A3FA79DE0CBF}" srcOrd="1" destOrd="0" presId="urn:microsoft.com/office/officeart/2005/8/layout/hList7"/>
    <dgm:cxn modelId="{446DC9EB-CD90-4744-936F-1F86AC39E6CC}" srcId="{D16D1B2E-AB79-48F2-BF6F-C3AA403BB351}" destId="{AF73138B-B7C8-451C-B15B-E1A44DDC4844}" srcOrd="0" destOrd="0" parTransId="{38DDC10F-142A-4E89-B24D-7C03C8AC26FA}" sibTransId="{38472344-DD81-4051-B621-0F9D7158E110}"/>
    <dgm:cxn modelId="{588A0BF6-BE5D-470E-A9BC-D8F547EC9D5E}" type="presOf" srcId="{9CB3E32D-5DC3-47ED-96E6-1409EE814E18}" destId="{3609DD0B-8D43-4211-941F-2572FD5303A1}" srcOrd="0" destOrd="0" presId="urn:microsoft.com/office/officeart/2005/8/layout/hList7"/>
    <dgm:cxn modelId="{58EE6727-A15F-43C9-90C6-8FECA270541A}" type="presParOf" srcId="{80B37B21-71E8-4569-954A-E8D903094D24}" destId="{C69BE029-063A-46A1-976F-981E2F545BE4}" srcOrd="0" destOrd="0" presId="urn:microsoft.com/office/officeart/2005/8/layout/hList7"/>
    <dgm:cxn modelId="{ADB92E09-408D-43A7-830B-DB3F7B1C83EE}" type="presParOf" srcId="{80B37B21-71E8-4569-954A-E8D903094D24}" destId="{7E2E29AC-DC7E-472E-BE56-EB91F26A06A5}" srcOrd="1" destOrd="0" presId="urn:microsoft.com/office/officeart/2005/8/layout/hList7"/>
    <dgm:cxn modelId="{E9D915C2-F8FA-483D-8C9E-5B6345ED8C34}" type="presParOf" srcId="{7E2E29AC-DC7E-472E-BE56-EB91F26A06A5}" destId="{23F4F00B-CDFA-47DC-A6BE-AABB392011F7}" srcOrd="0" destOrd="0" presId="urn:microsoft.com/office/officeart/2005/8/layout/hList7"/>
    <dgm:cxn modelId="{79D237D9-DB25-42F1-A2A0-2B04CF38BA5D}" type="presParOf" srcId="{23F4F00B-CDFA-47DC-A6BE-AABB392011F7}" destId="{82790A88-0D71-452A-8DCB-80B43772198C}" srcOrd="0" destOrd="0" presId="urn:microsoft.com/office/officeart/2005/8/layout/hList7"/>
    <dgm:cxn modelId="{862B3354-F931-461F-B5C0-9D21116D27A1}" type="presParOf" srcId="{23F4F00B-CDFA-47DC-A6BE-AABB392011F7}" destId="{90FD3ACC-5205-4D44-93C5-4F381BE99AA0}" srcOrd="1" destOrd="0" presId="urn:microsoft.com/office/officeart/2005/8/layout/hList7"/>
    <dgm:cxn modelId="{E68297D0-394D-4A54-B587-8BD54C43A76E}" type="presParOf" srcId="{23F4F00B-CDFA-47DC-A6BE-AABB392011F7}" destId="{83ED1597-484C-44F2-B07D-7EAC379DEE3B}" srcOrd="2" destOrd="0" presId="urn:microsoft.com/office/officeart/2005/8/layout/hList7"/>
    <dgm:cxn modelId="{7CE054AD-7B5D-452D-AECB-4BB61609B4E6}" type="presParOf" srcId="{23F4F00B-CDFA-47DC-A6BE-AABB392011F7}" destId="{85DB66F1-74F0-44B5-8795-C95837F3E9AD}" srcOrd="3" destOrd="0" presId="urn:microsoft.com/office/officeart/2005/8/layout/hList7"/>
    <dgm:cxn modelId="{7E6E0D34-E6A0-4DC3-AC0D-F6123F88B44B}" type="presParOf" srcId="{7E2E29AC-DC7E-472E-BE56-EB91F26A06A5}" destId="{FF1373CA-B3A7-42FA-A977-3A6BAE0CE3A6}" srcOrd="1" destOrd="0" presId="urn:microsoft.com/office/officeart/2005/8/layout/hList7"/>
    <dgm:cxn modelId="{F1765317-40BF-4F9D-A850-73975D2A79DD}" type="presParOf" srcId="{7E2E29AC-DC7E-472E-BE56-EB91F26A06A5}" destId="{021D57DE-EB0C-4334-9596-AF720DB89116}" srcOrd="2" destOrd="0" presId="urn:microsoft.com/office/officeart/2005/8/layout/hList7"/>
    <dgm:cxn modelId="{F5C5E029-FA15-422E-9729-A4126558C66B}" type="presParOf" srcId="{021D57DE-EB0C-4334-9596-AF720DB89116}" destId="{3609DD0B-8D43-4211-941F-2572FD5303A1}" srcOrd="0" destOrd="0" presId="urn:microsoft.com/office/officeart/2005/8/layout/hList7"/>
    <dgm:cxn modelId="{34E0D092-5473-4680-847F-F5993E93C1D4}" type="presParOf" srcId="{021D57DE-EB0C-4334-9596-AF720DB89116}" destId="{0DD79DF7-A6B5-4E8D-B397-A3FA79DE0CBF}" srcOrd="1" destOrd="0" presId="urn:microsoft.com/office/officeart/2005/8/layout/hList7"/>
    <dgm:cxn modelId="{8CF3F8D6-BD3D-40F7-AB26-54A6F655F2CB}" type="presParOf" srcId="{021D57DE-EB0C-4334-9596-AF720DB89116}" destId="{007B70C2-93CC-4B54-8D77-90E31BC3F57D}" srcOrd="2" destOrd="0" presId="urn:microsoft.com/office/officeart/2005/8/layout/hList7"/>
    <dgm:cxn modelId="{7EA0AF7D-B7E3-4D67-84CB-6BC070E26AFD}" type="presParOf" srcId="{021D57DE-EB0C-4334-9596-AF720DB89116}" destId="{D53A71DA-0CC1-41E2-95DD-D08D4025F413}" srcOrd="3" destOrd="0" presId="urn:microsoft.com/office/officeart/2005/8/layout/hList7"/>
    <dgm:cxn modelId="{1EBA7F17-6CD6-452D-BA3E-EF398800CA12}" type="presParOf" srcId="{7E2E29AC-DC7E-472E-BE56-EB91F26A06A5}" destId="{35CD529D-D4DD-4177-A8F9-2F8CA8AAF01C}" srcOrd="3" destOrd="0" presId="urn:microsoft.com/office/officeart/2005/8/layout/hList7"/>
    <dgm:cxn modelId="{C5F751D0-4D65-498A-8C59-1FEE1AFF3C30}" type="presParOf" srcId="{7E2E29AC-DC7E-472E-BE56-EB91F26A06A5}" destId="{028DE164-C619-4DF8-AEBD-375A2E2B02EC}" srcOrd="4" destOrd="0" presId="urn:microsoft.com/office/officeart/2005/8/layout/hList7"/>
    <dgm:cxn modelId="{DDD4343B-05D8-4E79-9B33-95E46FBABBBD}" type="presParOf" srcId="{028DE164-C619-4DF8-AEBD-375A2E2B02EC}" destId="{774693C9-B8AD-4E0F-A106-E56223A93FFA}" srcOrd="0" destOrd="0" presId="urn:microsoft.com/office/officeart/2005/8/layout/hList7"/>
    <dgm:cxn modelId="{7B1AF7BC-58F9-4C03-89B0-BE8BC39D22E3}" type="presParOf" srcId="{028DE164-C619-4DF8-AEBD-375A2E2B02EC}" destId="{48E23BC3-00C0-4986-B7A0-B002F5D9F1EB}" srcOrd="1" destOrd="0" presId="urn:microsoft.com/office/officeart/2005/8/layout/hList7"/>
    <dgm:cxn modelId="{6B0D3E45-D8EC-4C27-8AD6-38A643DA8C2B}" type="presParOf" srcId="{028DE164-C619-4DF8-AEBD-375A2E2B02EC}" destId="{566D5E05-AEF3-4318-A647-59397F1BF50D}" srcOrd="2" destOrd="0" presId="urn:microsoft.com/office/officeart/2005/8/layout/hList7"/>
    <dgm:cxn modelId="{5876FA0C-33BD-49A5-8884-32B6993F4311}" type="presParOf" srcId="{028DE164-C619-4DF8-AEBD-375A2E2B02EC}" destId="{DE778129-D3BA-469F-B0FF-9591ACD5499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90A88-0D71-452A-8DCB-80B43772198C}">
      <dsp:nvSpPr>
        <dsp:cNvPr id="0" name=""/>
        <dsp:cNvSpPr/>
      </dsp:nvSpPr>
      <dsp:spPr>
        <a:xfrm>
          <a:off x="56055" y="0"/>
          <a:ext cx="1981957" cy="4423907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b="1" kern="1200" cap="small" baseline="0" dirty="0"/>
            <a:t>Olive </a:t>
          </a:r>
          <a:r>
            <a:rPr lang="pt-PT" sz="2500" b="1" kern="1200" cap="small" baseline="0" dirty="0" err="1"/>
            <a:t>oil</a:t>
          </a:r>
          <a:r>
            <a:rPr lang="pt-PT" sz="2500" b="1" kern="1200" cap="small" baseline="0" dirty="0"/>
            <a:t> </a:t>
          </a:r>
          <a:r>
            <a:rPr lang="pt-PT" sz="2500" b="1" kern="1200" cap="small" baseline="0" dirty="0" err="1"/>
            <a:t>production</a:t>
          </a:r>
          <a:endParaRPr lang="pt-PT" sz="2500" b="1" kern="1200" cap="small" baseline="0" dirty="0"/>
        </a:p>
      </dsp:txBody>
      <dsp:txXfrm>
        <a:off x="56055" y="1769562"/>
        <a:ext cx="1981957" cy="1769562"/>
      </dsp:txXfrm>
    </dsp:sp>
    <dsp:sp modelId="{85DB66F1-74F0-44B5-8795-C95837F3E9AD}">
      <dsp:nvSpPr>
        <dsp:cNvPr id="0" name=""/>
        <dsp:cNvSpPr/>
      </dsp:nvSpPr>
      <dsp:spPr>
        <a:xfrm>
          <a:off x="255672" y="265434"/>
          <a:ext cx="1473161" cy="14731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9DD0B-8D43-4211-941F-2572FD5303A1}">
      <dsp:nvSpPr>
        <dsp:cNvPr id="0" name=""/>
        <dsp:cNvSpPr/>
      </dsp:nvSpPr>
      <dsp:spPr>
        <a:xfrm>
          <a:off x="2042689" y="0"/>
          <a:ext cx="1981957" cy="4423907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b="1" kern="1200" cap="small" baseline="0" dirty="0"/>
            <a:t>Swine </a:t>
          </a:r>
          <a:r>
            <a:rPr lang="pt-PT" sz="2500" b="1" kern="1200" cap="small" baseline="0" dirty="0" err="1"/>
            <a:t>production</a:t>
          </a:r>
          <a:endParaRPr lang="pt-PT" sz="2500" b="1" kern="1200" cap="small" baseline="0" dirty="0"/>
        </a:p>
      </dsp:txBody>
      <dsp:txXfrm>
        <a:off x="2042689" y="1769562"/>
        <a:ext cx="1981957" cy="1769562"/>
      </dsp:txXfrm>
    </dsp:sp>
    <dsp:sp modelId="{D53A71DA-0CC1-41E2-95DD-D08D4025F413}">
      <dsp:nvSpPr>
        <dsp:cNvPr id="0" name=""/>
        <dsp:cNvSpPr/>
      </dsp:nvSpPr>
      <dsp:spPr>
        <a:xfrm>
          <a:off x="2297087" y="265434"/>
          <a:ext cx="1473161" cy="147316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693C9-B8AD-4E0F-A106-E56223A93FFA}">
      <dsp:nvSpPr>
        <dsp:cNvPr id="0" name=""/>
        <dsp:cNvSpPr/>
      </dsp:nvSpPr>
      <dsp:spPr>
        <a:xfrm>
          <a:off x="4084105" y="0"/>
          <a:ext cx="1981957" cy="4423907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b="1" kern="1200" cap="small" baseline="0" dirty="0"/>
            <a:t>Wine </a:t>
          </a:r>
          <a:r>
            <a:rPr lang="pt-PT" sz="2500" b="1" kern="1200" cap="small" baseline="0" dirty="0" err="1"/>
            <a:t>production</a:t>
          </a:r>
          <a:endParaRPr lang="pt-PT" sz="2500" b="1" kern="1200" cap="small" baseline="0" dirty="0"/>
        </a:p>
      </dsp:txBody>
      <dsp:txXfrm>
        <a:off x="4084105" y="1769562"/>
        <a:ext cx="1981957" cy="1769562"/>
      </dsp:txXfrm>
    </dsp:sp>
    <dsp:sp modelId="{DE778129-D3BA-469F-B0FF-9591ACD5499B}">
      <dsp:nvSpPr>
        <dsp:cNvPr id="0" name=""/>
        <dsp:cNvSpPr/>
      </dsp:nvSpPr>
      <dsp:spPr>
        <a:xfrm>
          <a:off x="4338503" y="265434"/>
          <a:ext cx="1473161" cy="147316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BE029-063A-46A1-976F-981E2F545BE4}">
      <dsp:nvSpPr>
        <dsp:cNvPr id="0" name=""/>
        <dsp:cNvSpPr/>
      </dsp:nvSpPr>
      <dsp:spPr>
        <a:xfrm>
          <a:off x="485386" y="3760320"/>
          <a:ext cx="5581950" cy="663586"/>
        </a:xfrm>
        <a:prstGeom prst="leftRightArrow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396917B-4748-44BD-AFB9-2C195196641C}" type="datetimeFigureOut">
              <a:rPr lang="pt-PT" smtClean="0"/>
              <a:t>10/10/2017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4D1B39-AECB-46C0-A0E8-43FAF7CD3C8A}" type="slidenum">
              <a:rPr lang="pt-PT" smtClean="0"/>
              <a:t>‹nº›</a:t>
            </a:fld>
            <a:endParaRPr lang="pt-P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37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917B-4748-44BD-AFB9-2C195196641C}" type="datetimeFigureOut">
              <a:rPr lang="pt-PT" smtClean="0"/>
              <a:t>10/10/2017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1B39-AECB-46C0-A0E8-43FAF7CD3C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719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917B-4748-44BD-AFB9-2C195196641C}" type="datetimeFigureOut">
              <a:rPr lang="pt-PT" smtClean="0"/>
              <a:t>10/10/2017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1B39-AECB-46C0-A0E8-43FAF7CD3C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559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917B-4748-44BD-AFB9-2C195196641C}" type="datetimeFigureOut">
              <a:rPr lang="pt-PT" smtClean="0"/>
              <a:t>10/10/2017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1B39-AECB-46C0-A0E8-43FAF7CD3C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254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917B-4748-44BD-AFB9-2C195196641C}" type="datetimeFigureOut">
              <a:rPr lang="pt-PT" smtClean="0"/>
              <a:t>10/10/2017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1B39-AECB-46C0-A0E8-43FAF7CD3C8A}" type="slidenum">
              <a:rPr lang="pt-PT" smtClean="0"/>
              <a:t>‹nº›</a:t>
            </a:fld>
            <a:endParaRPr lang="pt-P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67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917B-4748-44BD-AFB9-2C195196641C}" type="datetimeFigureOut">
              <a:rPr lang="pt-PT" smtClean="0"/>
              <a:t>10/10/2017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1B39-AECB-46C0-A0E8-43FAF7CD3C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706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917B-4748-44BD-AFB9-2C195196641C}" type="datetimeFigureOut">
              <a:rPr lang="pt-PT" smtClean="0"/>
              <a:t>10/10/2017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1B39-AECB-46C0-A0E8-43FAF7CD3C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589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917B-4748-44BD-AFB9-2C195196641C}" type="datetimeFigureOut">
              <a:rPr lang="pt-PT" smtClean="0"/>
              <a:t>10/10/2017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1B39-AECB-46C0-A0E8-43FAF7CD3C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786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917B-4748-44BD-AFB9-2C195196641C}" type="datetimeFigureOut">
              <a:rPr lang="pt-PT" smtClean="0"/>
              <a:t>10/10/2017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1B39-AECB-46C0-A0E8-43FAF7CD3C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270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917B-4748-44BD-AFB9-2C195196641C}" type="datetimeFigureOut">
              <a:rPr lang="pt-PT" smtClean="0"/>
              <a:t>10/10/2017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1B39-AECB-46C0-A0E8-43FAF7CD3C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880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917B-4748-44BD-AFB9-2C195196641C}" type="datetimeFigureOut">
              <a:rPr lang="pt-PT" smtClean="0"/>
              <a:t>10/10/2017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1B39-AECB-46C0-A0E8-43FAF7CD3C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206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396917B-4748-44BD-AFB9-2C195196641C}" type="datetimeFigureOut">
              <a:rPr lang="pt-PT" smtClean="0"/>
              <a:t>10/10/2017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34D1B39-AECB-46C0-A0E8-43FAF7CD3C8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242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9980" y="1943788"/>
            <a:ext cx="9966960" cy="181084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GB" sz="5200" dirty="0">
                <a:ln w="15875">
                  <a:noFill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tx1"/>
                  </a:outerShdw>
                </a:effectLst>
              </a:rPr>
              <a:t>Perspectives for circular economy in alentejo</a:t>
            </a:r>
            <a:endParaRPr lang="pt-PT" sz="5200" dirty="0">
              <a:ln w="15875">
                <a:noFill/>
              </a:ln>
              <a:solidFill>
                <a:srgbClr val="00B050"/>
              </a:solidFill>
              <a:effectLst>
                <a:outerShdw dist="38100" dir="2700000" algn="tl" rotWithShape="0">
                  <a:schemeClr val="tx1"/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9530" y="4724493"/>
            <a:ext cx="8767860" cy="1388165"/>
          </a:xfrm>
        </p:spPr>
        <p:txBody>
          <a:bodyPr/>
          <a:lstStyle/>
          <a:p>
            <a:r>
              <a:rPr lang="pt-PT" sz="1800" b="1" cap="all" dirty="0"/>
              <a:t>VASCO Fitas da Cruz</a:t>
            </a:r>
          </a:p>
          <a:p>
            <a:r>
              <a:rPr lang="en-GB" sz="1800" cap="all" dirty="0"/>
              <a:t>Rural Engineering Department, </a:t>
            </a:r>
            <a:r>
              <a:rPr lang="en-GB" sz="1800" cap="all" dirty="0" err="1"/>
              <a:t>Évora</a:t>
            </a:r>
            <a:r>
              <a:rPr lang="en-GB" sz="1800" cap="all" dirty="0"/>
              <a:t> University, Portugal</a:t>
            </a:r>
            <a:endParaRPr lang="pt-PT" sz="1800" cap="all" dirty="0"/>
          </a:p>
          <a:p>
            <a:r>
              <a:rPr lang="en-GB" sz="1800" u="sng" dirty="0"/>
              <a:t>vfc@uevora.pt</a:t>
            </a:r>
            <a:endParaRPr lang="pt-PT" sz="1800" dirty="0"/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5" y="477029"/>
            <a:ext cx="2161857" cy="67984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787042" y="490119"/>
            <a:ext cx="7333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all" dirty="0">
                <a:solidFill>
                  <a:srgbClr val="0070C0"/>
                </a:solidFill>
              </a:rPr>
              <a:t>European week of regions and cities</a:t>
            </a:r>
          </a:p>
          <a:p>
            <a:pPr algn="ctr"/>
            <a:r>
              <a:rPr lang="en-US" sz="1400" b="1" cap="all" dirty="0">
                <a:solidFill>
                  <a:srgbClr val="0070C0"/>
                </a:solidFill>
              </a:rPr>
              <a:t>The circular economy and the new entrepreneurial</a:t>
            </a:r>
          </a:p>
          <a:p>
            <a:pPr algn="ctr"/>
            <a:r>
              <a:rPr lang="en-US" sz="1400" b="1" cap="all" dirty="0">
                <a:solidFill>
                  <a:srgbClr val="0070C0"/>
                </a:solidFill>
              </a:rPr>
              <a:t>And social revolution </a:t>
            </a:r>
          </a:p>
          <a:p>
            <a:pPr algn="ctr"/>
            <a:r>
              <a:rPr lang="en-US" sz="1400" b="1" cap="all" dirty="0">
                <a:solidFill>
                  <a:srgbClr val="0070C0"/>
                </a:solidFill>
              </a:rPr>
              <a:t>9- 12 </a:t>
            </a:r>
            <a:r>
              <a:rPr lang="en-US" sz="1400" b="1" cap="all" dirty="0" err="1">
                <a:solidFill>
                  <a:srgbClr val="0070C0"/>
                </a:solidFill>
              </a:rPr>
              <a:t>october</a:t>
            </a:r>
            <a:r>
              <a:rPr lang="en-US" sz="1400" b="1" cap="all" dirty="0">
                <a:solidFill>
                  <a:srgbClr val="0070C0"/>
                </a:solidFill>
              </a:rPr>
              <a:t> 2017 - </a:t>
            </a:r>
            <a:r>
              <a:rPr lang="en-US" sz="1400" b="1" cap="small" dirty="0">
                <a:solidFill>
                  <a:srgbClr val="0070C0"/>
                </a:solidFill>
              </a:rPr>
              <a:t>brussels</a:t>
            </a:r>
            <a:endParaRPr lang="pt-PT" sz="1400" b="1" cap="small" dirty="0">
              <a:solidFill>
                <a:srgbClr val="0070C0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6EBECA2-C9D9-41BF-B28B-CCC468CA8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184" y="433387"/>
            <a:ext cx="1569309" cy="5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384" y="808543"/>
            <a:ext cx="10643286" cy="236425"/>
          </a:xfrm>
        </p:spPr>
        <p:txBody>
          <a:bodyPr>
            <a:normAutofit fontScale="90000"/>
          </a:bodyPr>
          <a:lstStyle/>
          <a:p>
            <a:r>
              <a:rPr lang="pt-PT" sz="4000" b="1" dirty="0" err="1">
                <a:solidFill>
                  <a:srgbClr val="C00000"/>
                </a:solidFill>
              </a:rPr>
              <a:t>Our</a:t>
            </a:r>
            <a:r>
              <a:rPr lang="pt-PT" sz="4000" b="1" dirty="0">
                <a:solidFill>
                  <a:srgbClr val="C00000"/>
                </a:solidFill>
              </a:rPr>
              <a:t> </a:t>
            </a:r>
            <a:r>
              <a:rPr lang="pt-PT" sz="4000" b="1" dirty="0" err="1">
                <a:solidFill>
                  <a:srgbClr val="C00000"/>
                </a:solidFill>
              </a:rPr>
              <a:t>Concerns</a:t>
            </a:r>
            <a:r>
              <a:rPr lang="pt-PT" sz="4000" b="1" dirty="0">
                <a:solidFill>
                  <a:srgbClr val="C00000"/>
                </a:solidFill>
              </a:rPr>
              <a:t> </a:t>
            </a:r>
            <a:br>
              <a:rPr lang="en-GB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0680" y="1703197"/>
            <a:ext cx="11672191" cy="4181940"/>
          </a:xfrm>
        </p:spPr>
        <p:txBody>
          <a:bodyPr>
            <a:normAutofit/>
          </a:bodyPr>
          <a:lstStyle/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pt-PT" sz="2800" b="1" dirty="0">
                <a:solidFill>
                  <a:schemeClr val="tx1"/>
                </a:solidFill>
              </a:rPr>
              <a:t>Circular </a:t>
            </a:r>
            <a:r>
              <a:rPr lang="pt-PT" sz="2800" b="1" dirty="0" err="1">
                <a:solidFill>
                  <a:schemeClr val="tx1"/>
                </a:solidFill>
              </a:rPr>
              <a:t>Cities</a:t>
            </a:r>
            <a:r>
              <a:rPr lang="pt-PT" sz="2800" b="1" dirty="0">
                <a:solidFill>
                  <a:schemeClr val="tx1"/>
                </a:solidFill>
              </a:rPr>
              <a:t> </a:t>
            </a:r>
            <a:r>
              <a:rPr lang="pt-PT" sz="2800" b="1" dirty="0" err="1">
                <a:solidFill>
                  <a:schemeClr val="tx1"/>
                </a:solidFill>
              </a:rPr>
              <a:t>or</a:t>
            </a:r>
            <a:r>
              <a:rPr lang="pt-PT" sz="2800" b="1" dirty="0">
                <a:solidFill>
                  <a:schemeClr val="tx1"/>
                </a:solidFill>
              </a:rPr>
              <a:t> </a:t>
            </a:r>
            <a:r>
              <a:rPr lang="pt-PT" sz="2800" b="1" dirty="0" err="1">
                <a:solidFill>
                  <a:schemeClr val="tx1"/>
                </a:solidFill>
              </a:rPr>
              <a:t>Regions</a:t>
            </a:r>
            <a:r>
              <a:rPr lang="pt-PT" sz="2800" b="1" dirty="0">
                <a:solidFill>
                  <a:schemeClr val="tx1"/>
                </a:solidFill>
              </a:rPr>
              <a:t> </a:t>
            </a:r>
            <a:r>
              <a:rPr lang="pt-PT" sz="2800" b="1" dirty="0" err="1">
                <a:solidFill>
                  <a:schemeClr val="tx1"/>
                </a:solidFill>
              </a:rPr>
              <a:t>vs</a:t>
            </a:r>
            <a:r>
              <a:rPr lang="pt-PT" sz="2800" b="1" dirty="0">
                <a:solidFill>
                  <a:schemeClr val="tx1"/>
                </a:solidFill>
              </a:rPr>
              <a:t> Circular </a:t>
            </a:r>
            <a:r>
              <a:rPr lang="pt-PT" sz="2800" b="1" dirty="0" err="1">
                <a:solidFill>
                  <a:schemeClr val="tx1"/>
                </a:solidFill>
              </a:rPr>
              <a:t>Territories</a:t>
            </a:r>
            <a:r>
              <a:rPr lang="pt-PT" sz="2800" b="1" dirty="0">
                <a:solidFill>
                  <a:schemeClr val="tx1"/>
                </a:solidFill>
              </a:rPr>
              <a:t> (no </a:t>
            </a:r>
            <a:r>
              <a:rPr lang="pt-PT" sz="2800" b="1" dirty="0" err="1">
                <a:solidFill>
                  <a:schemeClr val="tx1"/>
                </a:solidFill>
              </a:rPr>
              <a:t>border</a:t>
            </a:r>
            <a:r>
              <a:rPr lang="pt-PT" sz="2800" b="1" dirty="0">
                <a:solidFill>
                  <a:schemeClr val="tx1"/>
                </a:solidFill>
              </a:rPr>
              <a:t> </a:t>
            </a:r>
            <a:r>
              <a:rPr lang="pt-PT" sz="2800" b="1" dirty="0" err="1">
                <a:solidFill>
                  <a:schemeClr val="tx1"/>
                </a:solidFill>
              </a:rPr>
              <a:t>lines</a:t>
            </a:r>
            <a:r>
              <a:rPr lang="pt-PT" sz="2800" b="1" dirty="0">
                <a:solidFill>
                  <a:schemeClr val="tx1"/>
                </a:solidFill>
              </a:rPr>
              <a:t>)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pt-PT" sz="2800" b="1" dirty="0">
              <a:solidFill>
                <a:schemeClr val="tx1"/>
              </a:solidFill>
            </a:endParaRP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pt-PT" sz="2800" b="1" dirty="0">
                <a:solidFill>
                  <a:schemeClr val="tx1"/>
                </a:solidFill>
              </a:rPr>
              <a:t>Legal </a:t>
            </a:r>
            <a:r>
              <a:rPr lang="pt-PT" sz="2800" b="1" dirty="0" err="1">
                <a:solidFill>
                  <a:schemeClr val="tx1"/>
                </a:solidFill>
              </a:rPr>
              <a:t>barriers</a:t>
            </a:r>
            <a:r>
              <a:rPr lang="pt-PT" sz="2800" b="1" dirty="0">
                <a:solidFill>
                  <a:schemeClr val="tx1"/>
                </a:solidFill>
              </a:rPr>
              <a:t> (</a:t>
            </a:r>
            <a:r>
              <a:rPr lang="pt-PT" sz="2800" b="1" dirty="0" err="1">
                <a:solidFill>
                  <a:schemeClr val="tx1"/>
                </a:solidFill>
              </a:rPr>
              <a:t>need</a:t>
            </a:r>
            <a:r>
              <a:rPr lang="pt-PT" sz="2800" b="1" dirty="0">
                <a:solidFill>
                  <a:schemeClr val="tx1"/>
                </a:solidFill>
              </a:rPr>
              <a:t> </a:t>
            </a:r>
            <a:r>
              <a:rPr lang="pt-PT" sz="2800" b="1" dirty="0" err="1">
                <a:solidFill>
                  <a:schemeClr val="tx1"/>
                </a:solidFill>
              </a:rPr>
              <a:t>of</a:t>
            </a:r>
            <a:r>
              <a:rPr lang="pt-PT" sz="2800" b="1" dirty="0">
                <a:solidFill>
                  <a:schemeClr val="tx1"/>
                </a:solidFill>
              </a:rPr>
              <a:t> </a:t>
            </a:r>
            <a:r>
              <a:rPr lang="pt-PT" sz="2800" b="1" dirty="0" err="1">
                <a:solidFill>
                  <a:schemeClr val="tx1"/>
                </a:solidFill>
              </a:rPr>
              <a:t>an</a:t>
            </a:r>
            <a:r>
              <a:rPr lang="pt-PT" sz="2800" b="1" dirty="0">
                <a:solidFill>
                  <a:schemeClr val="tx1"/>
                </a:solidFill>
              </a:rPr>
              <a:t> </a:t>
            </a:r>
            <a:r>
              <a:rPr lang="pt-PT" sz="2800" b="1" dirty="0" err="1">
                <a:solidFill>
                  <a:schemeClr val="tx1"/>
                </a:solidFill>
              </a:rPr>
              <a:t>adaptative</a:t>
            </a:r>
            <a:r>
              <a:rPr lang="pt-PT" sz="2800" b="1" dirty="0">
                <a:solidFill>
                  <a:schemeClr val="tx1"/>
                </a:solidFill>
              </a:rPr>
              <a:t> </a:t>
            </a:r>
            <a:r>
              <a:rPr lang="pt-PT" sz="2800" b="1" dirty="0" err="1">
                <a:solidFill>
                  <a:schemeClr val="tx1"/>
                </a:solidFill>
              </a:rPr>
              <a:t>regulamentation</a:t>
            </a:r>
            <a:r>
              <a:rPr lang="pt-PT" sz="2800" b="1" dirty="0">
                <a:solidFill>
                  <a:schemeClr val="tx1"/>
                </a:solidFill>
              </a:rPr>
              <a:t> to improve EC </a:t>
            </a:r>
            <a:r>
              <a:rPr lang="pt-PT" sz="2800" b="1" dirty="0" err="1">
                <a:solidFill>
                  <a:schemeClr val="tx1"/>
                </a:solidFill>
              </a:rPr>
              <a:t>practices</a:t>
            </a:r>
            <a:r>
              <a:rPr lang="pt-PT" sz="2800" b="1" dirty="0">
                <a:solidFill>
                  <a:schemeClr val="tx1"/>
                </a:solidFill>
              </a:rPr>
              <a:t>)</a:t>
            </a:r>
          </a:p>
          <a:p>
            <a:pPr marL="25200" indent="0">
              <a:lnSpc>
                <a:spcPct val="110000"/>
              </a:lnSpc>
              <a:buNone/>
            </a:pPr>
            <a:endParaRPr lang="pt-PT" sz="2800" b="1" dirty="0">
              <a:solidFill>
                <a:schemeClr val="tx1"/>
              </a:solidFill>
            </a:endParaRP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</a:rPr>
              <a:t>Complementarity between various sectors of activity</a:t>
            </a:r>
            <a:r>
              <a:rPr lang="pt-PT" sz="2800" b="1" dirty="0">
                <a:solidFill>
                  <a:schemeClr val="tx1"/>
                </a:solidFill>
              </a:rPr>
              <a:t>   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pt-PT" dirty="0"/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pt-PT" dirty="0"/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8850DA2-4E14-4C9C-AC65-7885293E5A28}"/>
              </a:ext>
            </a:extLst>
          </p:cNvPr>
          <p:cNvSpPr/>
          <p:nvPr/>
        </p:nvSpPr>
        <p:spPr>
          <a:xfrm>
            <a:off x="724930" y="926756"/>
            <a:ext cx="110955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b="1" dirty="0"/>
          </a:p>
          <a:p>
            <a:pPr algn="just"/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71227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6790" y="5892526"/>
            <a:ext cx="10643286" cy="236425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Thank you for your attention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9493" y="1163181"/>
            <a:ext cx="11672191" cy="4965770"/>
          </a:xfrm>
        </p:spPr>
        <p:txBody>
          <a:bodyPr>
            <a:normAutofit/>
          </a:bodyPr>
          <a:lstStyle/>
          <a:p>
            <a:pPr marL="368100" indent="-342900">
              <a:lnSpc>
                <a:spcPct val="110000"/>
              </a:lnSpc>
              <a:buFontTx/>
              <a:buChar char="-"/>
            </a:pPr>
            <a:endParaRPr lang="pt-PT" dirty="0"/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8850DA2-4E14-4C9C-AC65-7885293E5A28}"/>
              </a:ext>
            </a:extLst>
          </p:cNvPr>
          <p:cNvSpPr/>
          <p:nvPr/>
        </p:nvSpPr>
        <p:spPr>
          <a:xfrm>
            <a:off x="724930" y="926756"/>
            <a:ext cx="110955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b="1" dirty="0"/>
          </a:p>
          <a:p>
            <a:pPr algn="just"/>
            <a:endParaRPr lang="pt-PT" sz="2400" b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6A0C9BF-6D9D-4B1A-A39D-FDA9B948B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84" y="513079"/>
            <a:ext cx="6660501" cy="444033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51A87DD-2D82-4C60-92C5-1756610B3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3" y="580124"/>
            <a:ext cx="5011691" cy="43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4145" y="691978"/>
            <a:ext cx="9875520" cy="469557"/>
          </a:xfrm>
        </p:spPr>
        <p:txBody>
          <a:bodyPr>
            <a:normAutofit fontScale="90000"/>
          </a:bodyPr>
          <a:lstStyle/>
          <a:p>
            <a:r>
              <a:rPr lang="en-GB" dirty="0"/>
              <a:t>ALENTEJO:</a:t>
            </a:r>
            <a:br>
              <a:rPr lang="en-GB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42191" y="1037969"/>
            <a:ext cx="11479427" cy="6005383"/>
          </a:xfrm>
        </p:spPr>
        <p:txBody>
          <a:bodyPr>
            <a:normAutofit fontScale="85000" lnSpcReduction="20000"/>
          </a:bodyPr>
          <a:lstStyle/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en-GB" sz="2400" b="1" dirty="0">
                <a:solidFill>
                  <a:schemeClr val="tx1"/>
                </a:solidFill>
              </a:rPr>
              <a:t>One third of the national territory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en-GB" sz="2400" b="1" dirty="0">
              <a:solidFill>
                <a:schemeClr val="tx1"/>
              </a:solidFill>
            </a:endParaRP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en-GB" sz="2400" b="1" dirty="0">
                <a:solidFill>
                  <a:schemeClr val="tx1"/>
                </a:solidFill>
              </a:rPr>
              <a:t>Important border </a:t>
            </a:r>
            <a:r>
              <a:rPr lang="en-GB" sz="2400" b="1" dirty="0" err="1">
                <a:solidFill>
                  <a:schemeClr val="tx1"/>
                </a:solidFill>
              </a:rPr>
              <a:t>Iine</a:t>
            </a:r>
            <a:r>
              <a:rPr lang="en-GB" sz="2400" b="1" dirty="0">
                <a:solidFill>
                  <a:schemeClr val="tx1"/>
                </a:solidFill>
              </a:rPr>
              <a:t> with the Spanish regions of </a:t>
            </a:r>
            <a:r>
              <a:rPr lang="en-GB" sz="2400" b="1" dirty="0" err="1">
                <a:solidFill>
                  <a:schemeClr val="tx1"/>
                </a:solidFill>
              </a:rPr>
              <a:t>Andaluzia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en-GB" sz="2400" b="1" dirty="0">
                <a:solidFill>
                  <a:schemeClr val="tx1"/>
                </a:solidFill>
              </a:rPr>
              <a:t>and Extremadura and also an extensive Atlantic coast line 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en-GB" sz="2400" b="1" dirty="0">
                <a:solidFill>
                  <a:schemeClr val="tx1"/>
                </a:solidFill>
              </a:rPr>
              <a:t>of 170 km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en-GB" sz="2400" b="1" dirty="0">
              <a:solidFill>
                <a:schemeClr val="tx1"/>
              </a:solidFill>
            </a:endParaRP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en-GB" sz="2400" b="1" dirty="0">
                <a:solidFill>
                  <a:schemeClr val="tx1"/>
                </a:solidFill>
              </a:rPr>
              <a:t>More than 25% of the </a:t>
            </a:r>
            <a:r>
              <a:rPr lang="en-GB" sz="2400" b="1" dirty="0" err="1">
                <a:solidFill>
                  <a:schemeClr val="tx1"/>
                </a:solidFill>
              </a:rPr>
              <a:t>Alentejo</a:t>
            </a:r>
            <a:r>
              <a:rPr lang="en-GB" sz="2400" b="1" dirty="0">
                <a:solidFill>
                  <a:schemeClr val="tx1"/>
                </a:solidFill>
              </a:rPr>
              <a:t> territory includes sites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en-GB" sz="2400" b="1" dirty="0">
                <a:solidFill>
                  <a:schemeClr val="tx1"/>
                </a:solidFill>
              </a:rPr>
              <a:t> of Special Protection Areas (Natura2000)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en-GB" sz="2400" b="1" dirty="0">
              <a:solidFill>
                <a:schemeClr val="tx1"/>
              </a:solidFill>
            </a:endParaRP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en-GB" sz="2400" b="1" dirty="0">
                <a:solidFill>
                  <a:schemeClr val="tx1"/>
                </a:solidFill>
              </a:rPr>
              <a:t>Dynamic business in new productive sectors, especially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en-GB" sz="2400" b="1" dirty="0">
                <a:solidFill>
                  <a:schemeClr val="tx1"/>
                </a:solidFill>
              </a:rPr>
              <a:t> the manufacturing industry, tourism, new emerging 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en-GB" sz="2400" b="1" dirty="0">
                <a:solidFill>
                  <a:schemeClr val="tx1"/>
                </a:solidFill>
              </a:rPr>
              <a:t>technologies  as renewable energy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  </a:t>
            </a:r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1CA944E-7917-4E16-A51D-85BA341FF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241" y="691978"/>
            <a:ext cx="4682064" cy="56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7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4145" y="691978"/>
            <a:ext cx="9875520" cy="469557"/>
          </a:xfrm>
        </p:spPr>
        <p:txBody>
          <a:bodyPr>
            <a:normAutofit fontScale="90000"/>
          </a:bodyPr>
          <a:lstStyle/>
          <a:p>
            <a:r>
              <a:rPr lang="en-GB" dirty="0"/>
              <a:t>ALENTEJO:</a:t>
            </a:r>
            <a:br>
              <a:rPr lang="en-GB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42191" y="1359242"/>
            <a:ext cx="11479427" cy="5881817"/>
          </a:xfrm>
        </p:spPr>
        <p:txBody>
          <a:bodyPr>
            <a:normAutofit/>
          </a:bodyPr>
          <a:lstStyle/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en-GB" sz="2400" b="1" dirty="0">
                <a:solidFill>
                  <a:schemeClr val="tx1"/>
                </a:solidFill>
              </a:rPr>
              <a:t>In recent years the traditional agricultural and agri-food structure has been gradually change as result of the multipurpose development enterprise of </a:t>
            </a:r>
            <a:r>
              <a:rPr lang="en-GB" sz="2400" b="1" dirty="0" err="1">
                <a:solidFill>
                  <a:schemeClr val="tx1"/>
                </a:solidFill>
              </a:rPr>
              <a:t>Alqueva</a:t>
            </a:r>
            <a:r>
              <a:rPr lang="en-GB" sz="2400" b="1" dirty="0">
                <a:solidFill>
                  <a:schemeClr val="tx1"/>
                </a:solidFill>
              </a:rPr>
              <a:t>.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en-GB" sz="2400" b="1" dirty="0">
                <a:solidFill>
                  <a:schemeClr val="tx1"/>
                </a:solidFill>
              </a:rPr>
              <a:t>The export profile of the region relies on recovery activities related with natural resources and was increased by the industrial complex of </a:t>
            </a:r>
            <a:r>
              <a:rPr lang="en-GB" sz="2400" b="1" dirty="0" err="1">
                <a:solidFill>
                  <a:schemeClr val="tx1"/>
                </a:solidFill>
              </a:rPr>
              <a:t>SInes</a:t>
            </a:r>
            <a:r>
              <a:rPr lang="en-GB" sz="2400" b="1" dirty="0">
                <a:solidFill>
                  <a:schemeClr val="tx1"/>
                </a:solidFill>
              </a:rPr>
              <a:t> 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en-GB" sz="2400" b="1" dirty="0">
                <a:solidFill>
                  <a:schemeClr val="tx1"/>
                </a:solidFill>
              </a:rPr>
              <a:t>The main export products are mineral products, agricultural and food products and chemical industries products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en-GB" sz="2400" b="1" dirty="0">
                <a:solidFill>
                  <a:schemeClr val="tx1"/>
                </a:solidFill>
              </a:rPr>
              <a:t>The most important trade market is the Intra-Community trade (82% of the importations and 76% of the exportations)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en-GB" sz="2400" dirty="0">
                <a:solidFill>
                  <a:schemeClr val="tx1"/>
                </a:solidFill>
              </a:rPr>
              <a:t>  </a:t>
            </a:r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18513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4145" y="691978"/>
            <a:ext cx="9875520" cy="469557"/>
          </a:xfrm>
        </p:spPr>
        <p:txBody>
          <a:bodyPr>
            <a:normAutofit fontScale="90000"/>
          </a:bodyPr>
          <a:lstStyle/>
          <a:p>
            <a:r>
              <a:rPr lang="en-GB" dirty="0"/>
              <a:t>CIRCULAR ECONOMY IN ALENTEJO</a:t>
            </a:r>
            <a:br>
              <a:rPr lang="en-GB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93124" y="1989437"/>
            <a:ext cx="11227348" cy="4629338"/>
          </a:xfrm>
        </p:spPr>
        <p:txBody>
          <a:bodyPr>
            <a:normAutofit/>
          </a:bodyPr>
          <a:lstStyle/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8850DA2-4E14-4C9C-AC65-7885293E5A28}"/>
              </a:ext>
            </a:extLst>
          </p:cNvPr>
          <p:cNvSpPr/>
          <p:nvPr/>
        </p:nvSpPr>
        <p:spPr>
          <a:xfrm>
            <a:off x="724930" y="926756"/>
            <a:ext cx="1109554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b="1" dirty="0"/>
          </a:p>
          <a:p>
            <a:pPr algn="just"/>
            <a:r>
              <a:rPr lang="en-US" sz="2000" b="1" dirty="0" err="1"/>
              <a:t>Alentejo</a:t>
            </a:r>
            <a:r>
              <a:rPr lang="en-US" sz="2000" b="1" dirty="0"/>
              <a:t> is a region that is deeply based in its culture and traditional practices, which in many cases are leading to  what we today designate as circular economy practices </a:t>
            </a:r>
          </a:p>
          <a:p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r>
              <a:rPr lang="en-US" sz="2000" b="1" dirty="0" err="1"/>
              <a:t>Alentejo</a:t>
            </a:r>
            <a:r>
              <a:rPr lang="en-US" sz="2000" b="1" dirty="0"/>
              <a:t> is strongly engaged with Circular Economy Models. Our aim is to be one of the references regions for Circular Economy </a:t>
            </a:r>
          </a:p>
          <a:p>
            <a:pPr algn="just"/>
            <a:endParaRPr lang="en-US" sz="2000" b="1" dirty="0"/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From the first hour we collaborate with </a:t>
            </a:r>
          </a:p>
          <a:p>
            <a:pPr algn="just"/>
            <a:r>
              <a:rPr lang="en-US" sz="2000" b="1" dirty="0"/>
              <a:t>the Portuguese Ministry of the Environment </a:t>
            </a:r>
          </a:p>
          <a:p>
            <a:pPr algn="just"/>
            <a:r>
              <a:rPr lang="en-US" sz="2000" b="1" dirty="0"/>
              <a:t>within the framework  of the Action Plan</a:t>
            </a:r>
          </a:p>
          <a:p>
            <a:pPr algn="just"/>
            <a:r>
              <a:rPr lang="en-US" sz="2000" b="1" dirty="0"/>
              <a:t> for Circular Economy</a:t>
            </a:r>
          </a:p>
          <a:p>
            <a:pPr algn="just"/>
            <a:r>
              <a:rPr lang="en-US" sz="2000" b="1" dirty="0"/>
              <a:t> that was present in 21 of June and whose</a:t>
            </a:r>
          </a:p>
          <a:p>
            <a:pPr algn="just"/>
            <a:r>
              <a:rPr lang="en-US" sz="2000" b="1" dirty="0"/>
              <a:t> public discussion</a:t>
            </a:r>
          </a:p>
          <a:p>
            <a:pPr algn="just"/>
            <a:r>
              <a:rPr lang="en-US" sz="2000" b="1" dirty="0"/>
              <a:t> ended recently on the 30th of September </a:t>
            </a:r>
          </a:p>
          <a:p>
            <a:pPr algn="just"/>
            <a:endParaRPr lang="en-US" sz="2400" b="1" dirty="0"/>
          </a:p>
          <a:p>
            <a:pPr algn="just"/>
            <a:endParaRPr lang="pt-PT" sz="2400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9A1428-7D8F-4C6F-900C-CDAFFB107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99" y="3560419"/>
            <a:ext cx="6067373" cy="24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5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6076" y="813898"/>
            <a:ext cx="9875520" cy="225716"/>
          </a:xfrm>
        </p:spPr>
        <p:txBody>
          <a:bodyPr>
            <a:normAutofit fontScale="90000"/>
          </a:bodyPr>
          <a:lstStyle/>
          <a:p>
            <a:r>
              <a:rPr lang="en-GB" dirty="0"/>
              <a:t>CIRCULAR ECONOMY IN ALENTEJO</a:t>
            </a:r>
            <a:br>
              <a:rPr lang="en-GB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24930" y="1411963"/>
            <a:ext cx="9872871" cy="4408069"/>
          </a:xfrm>
        </p:spPr>
        <p:txBody>
          <a:bodyPr>
            <a:normAutofit/>
          </a:bodyPr>
          <a:lstStyle/>
          <a:p>
            <a:pPr marL="219600" indent="-194400">
              <a:lnSpc>
                <a:spcPct val="110000"/>
              </a:lnSpc>
              <a:buNone/>
            </a:pPr>
            <a:r>
              <a:rPr lang="pt-PT" b="1" dirty="0" err="1">
                <a:solidFill>
                  <a:schemeClr val="tx1"/>
                </a:solidFill>
              </a:rPr>
              <a:t>The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key</a:t>
            </a:r>
            <a:r>
              <a:rPr lang="pt-PT" b="1" dirty="0">
                <a:solidFill>
                  <a:schemeClr val="tx1"/>
                </a:solidFill>
              </a:rPr>
              <a:t> regional sectores </a:t>
            </a:r>
            <a:r>
              <a:rPr lang="pt-PT" b="1" dirty="0" err="1">
                <a:solidFill>
                  <a:schemeClr val="tx1"/>
                </a:solidFill>
              </a:rPr>
              <a:t>identified</a:t>
            </a:r>
            <a:r>
              <a:rPr lang="pt-PT" b="1" dirty="0">
                <a:solidFill>
                  <a:schemeClr val="tx1"/>
                </a:solidFill>
              </a:rPr>
              <a:t> for Alentejo are: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pt-PT" b="1" dirty="0" err="1">
                <a:solidFill>
                  <a:schemeClr val="tx1"/>
                </a:solidFill>
              </a:rPr>
              <a:t>Aeronatical</a:t>
            </a:r>
            <a:r>
              <a:rPr lang="pt-PT" b="1" dirty="0">
                <a:solidFill>
                  <a:schemeClr val="tx1"/>
                </a:solidFill>
              </a:rPr>
              <a:t> Industries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pt-PT" b="1" dirty="0" err="1">
                <a:solidFill>
                  <a:schemeClr val="tx1"/>
                </a:solidFill>
              </a:rPr>
              <a:t>Agriculture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and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agri-food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chain</a:t>
            </a:r>
            <a:endParaRPr lang="pt-PT" b="1" dirty="0">
              <a:solidFill>
                <a:schemeClr val="tx1"/>
              </a:solidFill>
            </a:endParaRP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pt-PT" b="1" dirty="0" err="1">
                <a:solidFill>
                  <a:schemeClr val="tx1"/>
                </a:solidFill>
              </a:rPr>
              <a:t>Buildings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and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Constructions</a:t>
            </a:r>
            <a:endParaRPr lang="pt-PT" b="1" dirty="0">
              <a:solidFill>
                <a:schemeClr val="tx1"/>
              </a:solidFill>
            </a:endParaRP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pt-PT" b="1" dirty="0">
                <a:solidFill>
                  <a:schemeClr val="tx1"/>
                </a:solidFill>
              </a:rPr>
              <a:t> Cork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pt-PT" b="1" dirty="0" err="1">
                <a:solidFill>
                  <a:schemeClr val="tx1"/>
                </a:solidFill>
              </a:rPr>
              <a:t>Extractive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activities</a:t>
            </a:r>
            <a:r>
              <a:rPr lang="pt-PT" b="1" dirty="0">
                <a:solidFill>
                  <a:schemeClr val="tx1"/>
                </a:solidFill>
              </a:rPr>
              <a:t> (mines </a:t>
            </a:r>
            <a:r>
              <a:rPr lang="pt-PT" b="1" dirty="0" err="1">
                <a:solidFill>
                  <a:schemeClr val="tx1"/>
                </a:solidFill>
              </a:rPr>
              <a:t>and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quarries</a:t>
            </a:r>
            <a:r>
              <a:rPr lang="pt-PT" b="1" dirty="0">
                <a:solidFill>
                  <a:schemeClr val="tx1"/>
                </a:solidFill>
              </a:rPr>
              <a:t>)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pt-PT" b="1" dirty="0" err="1">
                <a:solidFill>
                  <a:schemeClr val="tx1"/>
                </a:solidFill>
              </a:rPr>
              <a:t>Metalomechanics</a:t>
            </a:r>
            <a:endParaRPr lang="pt-PT" b="1" dirty="0">
              <a:solidFill>
                <a:schemeClr val="tx1"/>
              </a:solidFill>
            </a:endParaRP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pt-PT" b="1" dirty="0" err="1">
                <a:solidFill>
                  <a:schemeClr val="tx1"/>
                </a:solidFill>
              </a:rPr>
              <a:t>Tourism</a:t>
            </a:r>
            <a:endParaRPr lang="pt-PT" b="1" dirty="0">
              <a:solidFill>
                <a:schemeClr val="tx1"/>
              </a:solidFill>
            </a:endParaRPr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pt-PT" dirty="0"/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pt-PT" dirty="0"/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pt-PT" dirty="0"/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pt-PT" dirty="0"/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8850DA2-4E14-4C9C-AC65-7885293E5A28}"/>
              </a:ext>
            </a:extLst>
          </p:cNvPr>
          <p:cNvSpPr/>
          <p:nvPr/>
        </p:nvSpPr>
        <p:spPr>
          <a:xfrm>
            <a:off x="724930" y="926756"/>
            <a:ext cx="110955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b="1" dirty="0"/>
          </a:p>
          <a:p>
            <a:pPr algn="just"/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130431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6076" y="803189"/>
            <a:ext cx="10643286" cy="236425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FORUM FOR CIRCULAR ECONOMY OF ALENTEJO</a:t>
            </a:r>
            <a:br>
              <a:rPr lang="en-GB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9493" y="1163181"/>
            <a:ext cx="11672191" cy="4965770"/>
          </a:xfrm>
        </p:spPr>
        <p:txBody>
          <a:bodyPr>
            <a:normAutofit fontScale="77500" lnSpcReduction="20000"/>
          </a:bodyPr>
          <a:lstStyle/>
          <a:p>
            <a:pPr marL="219600" indent="-194400" algn="just">
              <a:lnSpc>
                <a:spcPct val="110000"/>
              </a:lnSpc>
              <a:buNone/>
            </a:pP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5th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CCDRA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Évora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ISQ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2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BCSD</a:t>
            </a:r>
            <a:endParaRPr lang="pt-PT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9600" indent="-194400" algn="just">
              <a:lnSpc>
                <a:spcPct val="110000"/>
              </a:lnSpc>
              <a:buNone/>
            </a:pPr>
            <a:endParaRPr lang="pt-PT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8100" indent="-342900" algn="just">
              <a:lnSpc>
                <a:spcPct val="110000"/>
              </a:lnSpc>
              <a:buFontTx/>
              <a:buChar char="-"/>
            </a:pP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instigate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circular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economy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Alentejo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forum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regional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(Business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centers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Regional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Companies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Industries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Universities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Technological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centers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to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constraints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EC in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</a:t>
            </a:r>
            <a:endParaRPr lang="pt-PT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8100" indent="-342900" algn="just">
              <a:lnSpc>
                <a:spcPct val="110000"/>
              </a:lnSpc>
              <a:buFontTx/>
              <a:buChar char="-"/>
            </a:pPr>
            <a:endParaRPr lang="pt-PT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8100" indent="-342900" algn="just">
              <a:lnSpc>
                <a:spcPct val="110000"/>
              </a:lnSpc>
              <a:buFontTx/>
              <a:buChar char="-"/>
            </a:pP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involvement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partners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Forum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aims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define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disseminate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business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practices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iniciatives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forward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dissemination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circular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iniciatives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strentgthning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regional </a:t>
            </a:r>
            <a:r>
              <a:rPr lang="pt-PT" sz="2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competitiveness</a:t>
            </a: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68100" indent="-342900" algn="just">
              <a:lnSpc>
                <a:spcPct val="110000"/>
              </a:lnSpc>
              <a:buFontTx/>
              <a:buChar char="-"/>
            </a:pPr>
            <a:endParaRPr lang="pt-PT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200" indent="0" algn="just">
              <a:lnSpc>
                <a:spcPct val="110000"/>
              </a:lnSpc>
              <a:buNone/>
            </a:pPr>
            <a:r>
              <a:rPr lang="en-GB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It is intended that this initiative has an interregional and cross-border territorial scope, with the aim of     promoting the sharing of experiences and synergies with the adjacent Spanish regions</a:t>
            </a:r>
            <a:endParaRPr lang="pt-PT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8100" indent="-342900" algn="just">
              <a:lnSpc>
                <a:spcPct val="110000"/>
              </a:lnSpc>
              <a:buFontTx/>
              <a:buChar char="-"/>
            </a:pPr>
            <a:r>
              <a:rPr lang="pt-PT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68100" indent="-342900" algn="just">
              <a:lnSpc>
                <a:spcPct val="110000"/>
              </a:lnSpc>
              <a:buFontTx/>
              <a:buChar char="-"/>
            </a:pPr>
            <a:endParaRPr lang="pt-PT" dirty="0"/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pt-PT" dirty="0"/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pt-PT" dirty="0"/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pt-PT" dirty="0"/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8850DA2-4E14-4C9C-AC65-7885293E5A28}"/>
              </a:ext>
            </a:extLst>
          </p:cNvPr>
          <p:cNvSpPr/>
          <p:nvPr/>
        </p:nvSpPr>
        <p:spPr>
          <a:xfrm>
            <a:off x="724930" y="926756"/>
            <a:ext cx="110955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b="1" dirty="0"/>
          </a:p>
          <a:p>
            <a:pPr algn="just"/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185424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384" y="808543"/>
            <a:ext cx="10643286" cy="236425"/>
          </a:xfrm>
        </p:spPr>
        <p:txBody>
          <a:bodyPr>
            <a:normAutofit fontScale="90000"/>
          </a:bodyPr>
          <a:lstStyle/>
          <a:p>
            <a:r>
              <a:rPr lang="pt-PT" sz="4000" b="1" dirty="0">
                <a:solidFill>
                  <a:srgbClr val="C00000"/>
                </a:solidFill>
              </a:rPr>
              <a:t>Some </a:t>
            </a:r>
            <a:r>
              <a:rPr lang="pt-PT" sz="4000" b="1" dirty="0" err="1">
                <a:solidFill>
                  <a:srgbClr val="C00000"/>
                </a:solidFill>
              </a:rPr>
              <a:t>planned</a:t>
            </a:r>
            <a:r>
              <a:rPr lang="pt-PT" sz="4000" b="1" dirty="0">
                <a:solidFill>
                  <a:srgbClr val="C00000"/>
                </a:solidFill>
              </a:rPr>
              <a:t> </a:t>
            </a:r>
            <a:r>
              <a:rPr lang="pt-PT" sz="4000" b="1" dirty="0" err="1">
                <a:solidFill>
                  <a:srgbClr val="C00000"/>
                </a:solidFill>
              </a:rPr>
              <a:t>iniciatives</a:t>
            </a:r>
            <a:r>
              <a:rPr lang="pt-PT" sz="4000" b="1" dirty="0">
                <a:solidFill>
                  <a:srgbClr val="C00000"/>
                </a:solidFill>
              </a:rPr>
              <a:t> </a:t>
            </a:r>
            <a:r>
              <a:rPr lang="pt-PT" sz="4000" b="1" dirty="0" err="1">
                <a:solidFill>
                  <a:srgbClr val="C00000"/>
                </a:solidFill>
              </a:rPr>
              <a:t>and</a:t>
            </a:r>
            <a:r>
              <a:rPr lang="pt-PT" sz="4000" b="1" dirty="0">
                <a:solidFill>
                  <a:srgbClr val="C00000"/>
                </a:solidFill>
              </a:rPr>
              <a:t> </a:t>
            </a:r>
            <a:r>
              <a:rPr lang="pt-PT" sz="4000" b="1" dirty="0" err="1">
                <a:solidFill>
                  <a:srgbClr val="C00000"/>
                </a:solidFill>
              </a:rPr>
              <a:t>ongoing</a:t>
            </a:r>
            <a:r>
              <a:rPr lang="pt-PT" sz="4000" b="1" dirty="0">
                <a:solidFill>
                  <a:srgbClr val="C00000"/>
                </a:solidFill>
              </a:rPr>
              <a:t> </a:t>
            </a:r>
            <a:r>
              <a:rPr lang="pt-PT" sz="4000" b="1" dirty="0" err="1">
                <a:solidFill>
                  <a:srgbClr val="C00000"/>
                </a:solidFill>
              </a:rPr>
              <a:t>projects</a:t>
            </a:r>
            <a:br>
              <a:rPr lang="en-GB" dirty="0"/>
            </a:b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253" y="1044968"/>
            <a:ext cx="11672191" cy="4965770"/>
          </a:xfrm>
        </p:spPr>
        <p:txBody>
          <a:bodyPr>
            <a:normAutofit/>
          </a:bodyPr>
          <a:lstStyle/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pt-PT" dirty="0"/>
              <a:t>.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pt-PT" b="1" dirty="0" err="1">
                <a:solidFill>
                  <a:schemeClr val="tx1"/>
                </a:solidFill>
              </a:rPr>
              <a:t>Draw</a:t>
            </a:r>
            <a:r>
              <a:rPr lang="pt-PT" b="1" dirty="0">
                <a:solidFill>
                  <a:schemeClr val="tx1"/>
                </a:solidFill>
              </a:rPr>
              <a:t> a </a:t>
            </a:r>
            <a:r>
              <a:rPr lang="pt-PT" b="1" dirty="0" err="1">
                <a:solidFill>
                  <a:schemeClr val="tx1"/>
                </a:solidFill>
              </a:rPr>
              <a:t>project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that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allows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the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definition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of</a:t>
            </a:r>
            <a:r>
              <a:rPr lang="pt-PT" b="1" dirty="0">
                <a:solidFill>
                  <a:schemeClr val="tx1"/>
                </a:solidFill>
              </a:rPr>
              <a:t> a regional </a:t>
            </a:r>
            <a:r>
              <a:rPr lang="pt-PT" b="1" dirty="0" err="1">
                <a:solidFill>
                  <a:schemeClr val="tx1"/>
                </a:solidFill>
              </a:rPr>
              <a:t>strategy</a:t>
            </a:r>
            <a:r>
              <a:rPr lang="pt-PT" b="1" dirty="0">
                <a:solidFill>
                  <a:schemeClr val="tx1"/>
                </a:solidFill>
              </a:rPr>
              <a:t> for EC in Alentejo, </a:t>
            </a:r>
            <a:r>
              <a:rPr lang="pt-PT" b="1" dirty="0" err="1">
                <a:solidFill>
                  <a:schemeClr val="tx1"/>
                </a:solidFill>
              </a:rPr>
              <a:t>integrating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the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different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Economic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sectors</a:t>
            </a:r>
            <a:endParaRPr lang="pt-PT" b="1" dirty="0">
              <a:solidFill>
                <a:schemeClr val="tx1"/>
              </a:solidFill>
            </a:endParaRP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pt-PT" b="1" dirty="0" err="1">
                <a:solidFill>
                  <a:schemeClr val="tx1"/>
                </a:solidFill>
              </a:rPr>
              <a:t>Re-use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and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recycling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of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plastics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from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agriculture</a:t>
            </a:r>
            <a:r>
              <a:rPr lang="pt-PT" b="1" dirty="0">
                <a:solidFill>
                  <a:schemeClr val="tx1"/>
                </a:solidFill>
              </a:rPr>
              <a:t> for </a:t>
            </a:r>
            <a:r>
              <a:rPr lang="pt-PT" b="1" dirty="0" err="1">
                <a:solidFill>
                  <a:schemeClr val="tx1"/>
                </a:solidFill>
              </a:rPr>
              <a:t>urban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furniture</a:t>
            </a:r>
            <a:endParaRPr lang="pt-PT" b="1" dirty="0">
              <a:solidFill>
                <a:schemeClr val="tx1"/>
              </a:solidFill>
            </a:endParaRP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pt-PT" b="1" dirty="0" err="1">
                <a:solidFill>
                  <a:schemeClr val="tx1"/>
                </a:solidFill>
              </a:rPr>
              <a:t>Re-use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of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wastes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from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construction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and</a:t>
            </a:r>
            <a:r>
              <a:rPr lang="pt-PT" b="1" dirty="0">
                <a:solidFill>
                  <a:schemeClr val="tx1"/>
                </a:solidFill>
              </a:rPr>
              <a:t> ornamental </a:t>
            </a:r>
            <a:r>
              <a:rPr lang="pt-PT" b="1" dirty="0" err="1">
                <a:solidFill>
                  <a:schemeClr val="tx1"/>
                </a:solidFill>
              </a:rPr>
              <a:t>stones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sectors</a:t>
            </a:r>
            <a:endParaRPr lang="pt-PT" b="1" dirty="0">
              <a:solidFill>
                <a:schemeClr val="tx1"/>
              </a:solidFill>
            </a:endParaRP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pt-PT" b="1" dirty="0" err="1">
                <a:solidFill>
                  <a:schemeClr val="tx1"/>
                </a:solidFill>
              </a:rPr>
              <a:t>Utilization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of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wastewater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from</a:t>
            </a:r>
            <a:r>
              <a:rPr lang="pt-PT" b="1" dirty="0">
                <a:solidFill>
                  <a:schemeClr val="tx1"/>
                </a:solidFill>
              </a:rPr>
              <a:t> animal </a:t>
            </a:r>
            <a:r>
              <a:rPr lang="pt-PT" b="1" dirty="0" err="1">
                <a:solidFill>
                  <a:schemeClr val="tx1"/>
                </a:solidFill>
              </a:rPr>
              <a:t>products</a:t>
            </a:r>
            <a:r>
              <a:rPr lang="pt-PT" b="1" dirty="0">
                <a:solidFill>
                  <a:schemeClr val="tx1"/>
                </a:solidFill>
              </a:rPr>
              <a:t> industries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pt-PT" b="1" dirty="0">
                <a:solidFill>
                  <a:schemeClr val="tx1"/>
                </a:solidFill>
              </a:rPr>
              <a:t>Project URSA  (EDIA) – Use </a:t>
            </a:r>
            <a:r>
              <a:rPr lang="pt-PT" b="1" dirty="0" err="1">
                <a:solidFill>
                  <a:schemeClr val="tx1"/>
                </a:solidFill>
              </a:rPr>
              <a:t>of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wastewater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and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composting</a:t>
            </a:r>
            <a:r>
              <a:rPr lang="pt-PT" b="1" dirty="0">
                <a:solidFill>
                  <a:schemeClr val="tx1"/>
                </a:solidFill>
              </a:rPr>
              <a:t> in </a:t>
            </a:r>
            <a:r>
              <a:rPr lang="pt-PT" b="1" dirty="0" err="1">
                <a:solidFill>
                  <a:schemeClr val="tx1"/>
                </a:solidFill>
              </a:rPr>
              <a:t>agriculture</a:t>
            </a:r>
            <a:endParaRPr lang="pt-PT" b="1" dirty="0">
              <a:solidFill>
                <a:schemeClr val="tx1"/>
              </a:solidFill>
            </a:endParaRPr>
          </a:p>
          <a:p>
            <a:pPr marL="368100" indent="-342900">
              <a:lnSpc>
                <a:spcPct val="110000"/>
              </a:lnSpc>
              <a:buFontTx/>
              <a:buChar char="-"/>
            </a:pPr>
            <a:r>
              <a:rPr lang="pt-PT" b="1" dirty="0">
                <a:solidFill>
                  <a:schemeClr val="tx1"/>
                </a:solidFill>
              </a:rPr>
              <a:t>Project in </a:t>
            </a:r>
            <a:r>
              <a:rPr lang="pt-PT" b="1" dirty="0" err="1">
                <a:solidFill>
                  <a:schemeClr val="tx1"/>
                </a:solidFill>
              </a:rPr>
              <a:t>the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framework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of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Urban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Innovative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Action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program</a:t>
            </a:r>
            <a:r>
              <a:rPr lang="pt-PT" b="1" dirty="0">
                <a:solidFill>
                  <a:schemeClr val="tx1"/>
                </a:solidFill>
              </a:rPr>
              <a:t> (CIMAC) – Circular </a:t>
            </a:r>
            <a:r>
              <a:rPr lang="pt-PT" b="1" dirty="0" err="1">
                <a:solidFill>
                  <a:schemeClr val="tx1"/>
                </a:solidFill>
              </a:rPr>
              <a:t>Economy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of</a:t>
            </a:r>
            <a:r>
              <a:rPr lang="pt-PT" b="1" dirty="0">
                <a:solidFill>
                  <a:schemeClr val="tx1"/>
                </a:solidFill>
              </a:rPr>
              <a:t> </a:t>
            </a:r>
            <a:r>
              <a:rPr lang="pt-PT" b="1" dirty="0" err="1">
                <a:solidFill>
                  <a:schemeClr val="tx1"/>
                </a:solidFill>
              </a:rPr>
              <a:t>Plastics</a:t>
            </a:r>
            <a:r>
              <a:rPr lang="pt-PT" b="1" dirty="0">
                <a:solidFill>
                  <a:schemeClr val="tx1"/>
                </a:solidFill>
              </a:rPr>
              <a:t>   </a:t>
            </a:r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pt-PT" dirty="0"/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pt-PT" dirty="0"/>
          </a:p>
          <a:p>
            <a:pPr marL="368100" indent="-342900">
              <a:lnSpc>
                <a:spcPct val="110000"/>
              </a:lnSpc>
              <a:buFontTx/>
              <a:buChar char="-"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  <a:p>
            <a:pPr marL="219600" indent="-194400">
              <a:lnSpc>
                <a:spcPct val="110000"/>
              </a:lnSpc>
              <a:buNone/>
            </a:pPr>
            <a:endParaRPr lang="pt-PT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8850DA2-4E14-4C9C-AC65-7885293E5A28}"/>
              </a:ext>
            </a:extLst>
          </p:cNvPr>
          <p:cNvSpPr/>
          <p:nvPr/>
        </p:nvSpPr>
        <p:spPr>
          <a:xfrm>
            <a:off x="724930" y="926756"/>
            <a:ext cx="110955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b="1" dirty="0"/>
          </a:p>
          <a:p>
            <a:pPr algn="just"/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421247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t="3012" r="14724" b="3012"/>
          <a:stretch/>
        </p:blipFill>
        <p:spPr>
          <a:xfrm>
            <a:off x="1109323" y="1288775"/>
            <a:ext cx="3769647" cy="473102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025" y="209054"/>
            <a:ext cx="6993914" cy="1356360"/>
          </a:xfrm>
        </p:spPr>
        <p:txBody>
          <a:bodyPr>
            <a:normAutofit/>
          </a:bodyPr>
          <a:lstStyle/>
          <a:p>
            <a:r>
              <a:rPr lang="pt-PT" b="1" dirty="0"/>
              <a:t>ALENTEJO CIRCULAR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07064" y="1288775"/>
            <a:ext cx="4781495" cy="924339"/>
          </a:xfrm>
        </p:spPr>
        <p:txBody>
          <a:bodyPr>
            <a:normAutofit/>
          </a:bodyPr>
          <a:lstStyle/>
          <a:p>
            <a:pPr marL="219600" indent="-194400"/>
            <a:endParaRPr lang="en-US" b="1" cap="all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666605637"/>
              </p:ext>
            </p:extLst>
          </p:nvPr>
        </p:nvGraphicFramePr>
        <p:xfrm>
          <a:off x="5855417" y="263220"/>
          <a:ext cx="6067337" cy="4423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49" y="4638284"/>
            <a:ext cx="689067" cy="68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ta: Curvada Para Cima 10"/>
          <p:cNvSpPr/>
          <p:nvPr/>
        </p:nvSpPr>
        <p:spPr>
          <a:xfrm rot="21253090">
            <a:off x="3927939" y="4881664"/>
            <a:ext cx="5051192" cy="1697017"/>
          </a:xfrm>
          <a:prstGeom prst="curved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ALENTEJO CIRCULAR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43000" y="2057399"/>
            <a:ext cx="9875520" cy="3930446"/>
          </a:xfrm>
        </p:spPr>
        <p:txBody>
          <a:bodyPr/>
          <a:lstStyle/>
          <a:p>
            <a:pPr marL="219600" indent="-194400"/>
            <a:r>
              <a:rPr lang="en-US" b="1" dirty="0"/>
              <a:t>GOAL</a:t>
            </a:r>
            <a:r>
              <a:rPr lang="pt-PT" b="1" dirty="0"/>
              <a:t>: </a:t>
            </a:r>
          </a:p>
          <a:p>
            <a:pPr marL="219600" indent="-194400">
              <a:buNone/>
            </a:pPr>
            <a:r>
              <a:rPr lang="pt-PT" dirty="0"/>
              <a:t>-</a:t>
            </a:r>
            <a:r>
              <a:rPr lang="pt-PT" b="1" dirty="0"/>
              <a:t> </a:t>
            </a:r>
            <a:r>
              <a:rPr lang="pt-PT" dirty="0" err="1">
                <a:solidFill>
                  <a:schemeClr val="tx1"/>
                </a:solidFill>
              </a:rPr>
              <a:t>Sensitive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and</a:t>
            </a:r>
            <a:r>
              <a:rPr lang="pt-PT" dirty="0">
                <a:solidFill>
                  <a:schemeClr val="tx1"/>
                </a:solidFill>
              </a:rPr>
              <a:t> mobilize Alentejo </a:t>
            </a:r>
            <a:r>
              <a:rPr lang="pt-PT" dirty="0" err="1">
                <a:solidFill>
                  <a:schemeClr val="tx1"/>
                </a:solidFill>
              </a:rPr>
              <a:t>economic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agents</a:t>
            </a:r>
            <a:r>
              <a:rPr lang="pt-PT" dirty="0">
                <a:solidFill>
                  <a:schemeClr val="tx1"/>
                </a:solidFill>
              </a:rPr>
              <a:t> in </a:t>
            </a:r>
            <a:r>
              <a:rPr lang="pt-PT" dirty="0" err="1">
                <a:solidFill>
                  <a:schemeClr val="tx1"/>
                </a:solidFill>
              </a:rPr>
              <a:t>the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ranks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of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olive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oil</a:t>
            </a:r>
            <a:r>
              <a:rPr lang="pt-PT" dirty="0">
                <a:solidFill>
                  <a:schemeClr val="tx1"/>
                </a:solidFill>
              </a:rPr>
              <a:t>, </a:t>
            </a:r>
            <a:r>
              <a:rPr lang="pt-PT" dirty="0" err="1">
                <a:solidFill>
                  <a:schemeClr val="tx1"/>
                </a:solidFill>
              </a:rPr>
              <a:t>wine</a:t>
            </a:r>
            <a:r>
              <a:rPr lang="pt-PT" dirty="0">
                <a:solidFill>
                  <a:schemeClr val="tx1"/>
                </a:solidFill>
              </a:rPr>
              <a:t>  </a:t>
            </a:r>
            <a:r>
              <a:rPr lang="pt-PT" dirty="0" err="1">
                <a:solidFill>
                  <a:schemeClr val="tx1"/>
                </a:solidFill>
              </a:rPr>
              <a:t>and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pig’s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farming</a:t>
            </a:r>
            <a:r>
              <a:rPr lang="pt-PT" dirty="0">
                <a:solidFill>
                  <a:schemeClr val="tx1"/>
                </a:solidFill>
              </a:rPr>
              <a:t>. </a:t>
            </a:r>
          </a:p>
          <a:p>
            <a:pPr marL="219600" indent="-194400"/>
            <a:endParaRPr lang="pt-PT" b="1" dirty="0">
              <a:solidFill>
                <a:schemeClr val="tx1"/>
              </a:solidFill>
            </a:endParaRPr>
          </a:p>
          <a:p>
            <a:pPr marL="219600" indent="-194400"/>
            <a:endParaRPr lang="pt-PT" b="1" dirty="0">
              <a:solidFill>
                <a:schemeClr val="tx1"/>
              </a:solidFill>
            </a:endParaRPr>
          </a:p>
          <a:p>
            <a:pPr marL="219600" indent="-194400"/>
            <a:endParaRPr lang="pt-PT" b="1" dirty="0">
              <a:solidFill>
                <a:schemeClr val="tx1"/>
              </a:solidFill>
            </a:endParaRPr>
          </a:p>
          <a:p>
            <a:pPr marL="219600" indent="-194400"/>
            <a:r>
              <a:rPr lang="pt-PT" dirty="0" err="1">
                <a:solidFill>
                  <a:schemeClr val="tx1"/>
                </a:solidFill>
              </a:rPr>
              <a:t>It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was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launched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on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November</a:t>
            </a:r>
            <a:r>
              <a:rPr lang="pt-PT" dirty="0">
                <a:solidFill>
                  <a:schemeClr val="tx1"/>
                </a:solidFill>
              </a:rPr>
              <a:t> 14th </a:t>
            </a:r>
            <a:r>
              <a:rPr lang="pt-PT" dirty="0" err="1">
                <a:solidFill>
                  <a:schemeClr val="tx1"/>
                </a:solidFill>
              </a:rPr>
              <a:t>and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aims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the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creation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of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values</a:t>
            </a:r>
            <a:r>
              <a:rPr lang="pt-PT" dirty="0">
                <a:solidFill>
                  <a:schemeClr val="tx1"/>
                </a:solidFill>
              </a:rPr>
              <a:t> in </a:t>
            </a:r>
            <a:r>
              <a:rPr lang="pt-PT" dirty="0" err="1">
                <a:solidFill>
                  <a:schemeClr val="tx1"/>
                </a:solidFill>
              </a:rPr>
              <a:t>agricultural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and</a:t>
            </a:r>
            <a:r>
              <a:rPr lang="pt-PT" dirty="0">
                <a:solidFill>
                  <a:schemeClr val="tx1"/>
                </a:solidFill>
              </a:rPr>
              <a:t> agroindustrial </a:t>
            </a:r>
            <a:r>
              <a:rPr lang="pt-PT" dirty="0" err="1">
                <a:solidFill>
                  <a:schemeClr val="tx1"/>
                </a:solidFill>
              </a:rPr>
              <a:t>farm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through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the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transfer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of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knowledge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about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practices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and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technologies</a:t>
            </a:r>
            <a:r>
              <a:rPr lang="pt-PT" dirty="0">
                <a:solidFill>
                  <a:schemeClr val="tx1"/>
                </a:solidFill>
              </a:rPr>
              <a:t> for </a:t>
            </a:r>
            <a:r>
              <a:rPr lang="pt-PT" dirty="0" err="1">
                <a:solidFill>
                  <a:schemeClr val="tx1"/>
                </a:solidFill>
              </a:rPr>
              <a:t>an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efficient</a:t>
            </a:r>
            <a:r>
              <a:rPr lang="pt-PT" dirty="0">
                <a:solidFill>
                  <a:schemeClr val="tx1"/>
                </a:solidFill>
              </a:rPr>
              <a:t> use </a:t>
            </a:r>
            <a:r>
              <a:rPr lang="pt-PT" dirty="0" err="1">
                <a:solidFill>
                  <a:schemeClr val="tx1"/>
                </a:solidFill>
              </a:rPr>
              <a:t>of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resources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and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recovery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of</a:t>
            </a:r>
            <a:r>
              <a:rPr lang="pt-PT" dirty="0">
                <a:solidFill>
                  <a:schemeClr val="tx1"/>
                </a:solidFill>
              </a:rPr>
              <a:t> </a:t>
            </a:r>
            <a:r>
              <a:rPr lang="pt-PT" dirty="0" err="1">
                <a:solidFill>
                  <a:schemeClr val="tx1"/>
                </a:solidFill>
              </a:rPr>
              <a:t>waste</a:t>
            </a:r>
            <a:r>
              <a:rPr lang="pt-PT" dirty="0">
                <a:solidFill>
                  <a:schemeClr val="tx1"/>
                </a:solidFill>
              </a:rPr>
              <a:t>.</a:t>
            </a:r>
          </a:p>
          <a:p>
            <a:endParaRPr lang="pt-PT" b="1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r="71205" b="83107"/>
          <a:stretch/>
        </p:blipFill>
        <p:spPr>
          <a:xfrm>
            <a:off x="8651858" y="338033"/>
            <a:ext cx="3279587" cy="1534495"/>
          </a:xfrm>
          <a:prstGeom prst="rect">
            <a:avLst/>
          </a:prstGeom>
        </p:spPr>
      </p:pic>
      <p:sp>
        <p:nvSpPr>
          <p:cNvPr id="8" name="Seta: Para a Direita 7"/>
          <p:cNvSpPr/>
          <p:nvPr/>
        </p:nvSpPr>
        <p:spPr>
          <a:xfrm rot="5400000">
            <a:off x="5794806" y="3312607"/>
            <a:ext cx="571908" cy="282308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3128432" y="3822025"/>
            <a:ext cx="5904656" cy="540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/>
              <a:t>Adoption of the </a:t>
            </a:r>
            <a:r>
              <a:rPr lang="en-US" sz="2200" b="1" dirty="0"/>
              <a:t>Circular Economy model</a:t>
            </a:r>
            <a:r>
              <a:rPr lang="en-US" sz="2200" dirty="0"/>
              <a:t>!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4221039407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983</TotalTime>
  <Words>675</Words>
  <Application>Microsoft Office PowerPoint</Application>
  <PresentationFormat>Ecrã Panorâmico</PresentationFormat>
  <Paragraphs>150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Base</vt:lpstr>
      <vt:lpstr>Perspectives for circular economy in alentejo</vt:lpstr>
      <vt:lpstr>ALENTEJO: </vt:lpstr>
      <vt:lpstr>ALENTEJO: </vt:lpstr>
      <vt:lpstr>CIRCULAR ECONOMY IN ALENTEJO </vt:lpstr>
      <vt:lpstr>CIRCULAR ECONOMY IN ALENTEJO </vt:lpstr>
      <vt:lpstr>FORUM FOR CIRCULAR ECONOMY OF ALENTEJO </vt:lpstr>
      <vt:lpstr>Some planned iniciatives and ongoing projects </vt:lpstr>
      <vt:lpstr>ALENTEJO CIRCULAR</vt:lpstr>
      <vt:lpstr>ALENTEJO CIRCULAR</vt:lpstr>
      <vt:lpstr>Our Concerns  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OF INTENSIVE ANIMAL HOUSING IN PORTUGAL</dc:title>
  <dc:creator>José Rico</dc:creator>
  <cp:lastModifiedBy>Vasco</cp:lastModifiedBy>
  <cp:revision>92</cp:revision>
  <dcterms:created xsi:type="dcterms:W3CDTF">2017-01-11T15:55:18Z</dcterms:created>
  <dcterms:modified xsi:type="dcterms:W3CDTF">2017-10-10T06:59:23Z</dcterms:modified>
</cp:coreProperties>
</file>