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439" r:id="rId2"/>
    <p:sldId id="351" r:id="rId3"/>
    <p:sldId id="298" r:id="rId4"/>
    <p:sldId id="440" r:id="rId5"/>
    <p:sldId id="452" r:id="rId6"/>
    <p:sldId id="419" r:id="rId7"/>
    <p:sldId id="441" r:id="rId8"/>
    <p:sldId id="453" r:id="rId9"/>
    <p:sldId id="454" r:id="rId10"/>
    <p:sldId id="442" r:id="rId11"/>
    <p:sldId id="443" r:id="rId12"/>
    <p:sldId id="451" r:id="rId13"/>
    <p:sldId id="450" r:id="rId14"/>
    <p:sldId id="404" r:id="rId15"/>
    <p:sldId id="405" r:id="rId16"/>
    <p:sldId id="448" r:id="rId17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2A39E4-BA0E-4A03-8675-79C9F7237384}" type="datetimeFigureOut">
              <a:rPr lang="pl-PL" smtClean="0"/>
              <a:pPr/>
              <a:t>21.02.2018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63242" y="1052736"/>
            <a:ext cx="69651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2800" b="1" dirty="0" smtClean="0">
                <a:solidFill>
                  <a:srgbClr val="0070C0"/>
                </a:solidFill>
              </a:rPr>
              <a:t>„Rolnictwo energią regionu łódzkiego”</a:t>
            </a:r>
            <a:endParaRPr lang="pl-PL" sz="2800" b="1" dirty="0" smtClean="0">
              <a:solidFill>
                <a:srgbClr val="0070C0"/>
              </a:solidFill>
            </a:endParaRPr>
          </a:p>
          <a:p>
            <a:pPr marL="571500" indent="-571500" algn="ctr" hangingPunct="0">
              <a:buFontTx/>
              <a:buChar char="-"/>
            </a:pPr>
            <a:r>
              <a:rPr lang="pl-PL" sz="2800" b="1" i="1" dirty="0">
                <a:solidFill>
                  <a:schemeClr val="bg1"/>
                </a:solidFill>
              </a:rPr>
              <a:t>o</a:t>
            </a:r>
            <a:r>
              <a:rPr lang="pl-PL" sz="2800" b="1" i="1" dirty="0" smtClean="0">
                <a:solidFill>
                  <a:schemeClr val="bg1"/>
                </a:solidFill>
              </a:rPr>
              <a:t>d 20 lat razem z rolnikami</a:t>
            </a:r>
          </a:p>
          <a:p>
            <a:pPr algn="ctr" hangingPunct="0"/>
            <a:r>
              <a:rPr lang="pl-PL" sz="4000" b="1" dirty="0" smtClean="0">
                <a:solidFill>
                  <a:srgbClr val="0070C0"/>
                </a:solidFill>
              </a:rPr>
              <a:t>Izba Rolnicza Województwa Łódzkiego</a:t>
            </a:r>
            <a:r>
              <a:rPr lang="pl-PL" sz="4000" b="1" dirty="0" smtClean="0">
                <a:solidFill>
                  <a:srgbClr val="0070C0"/>
                </a:solidFill>
              </a:rPr>
              <a:t>                                                        </a:t>
            </a:r>
            <a:endParaRPr lang="pl-PL" sz="4000" b="1" dirty="0" smtClean="0">
              <a:solidFill>
                <a:srgbClr val="0070C0"/>
              </a:solidFill>
            </a:endParaRPr>
          </a:p>
          <a:p>
            <a:pPr algn="ctr" hangingPunct="0"/>
            <a:endParaRPr lang="pl-PL" sz="3200" dirty="0">
              <a:solidFill>
                <a:schemeClr val="bg1"/>
              </a:solidFill>
            </a:endParaRPr>
          </a:p>
          <a:p>
            <a:pPr hangingPunct="0"/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endParaRPr lang="pl-PL" sz="28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1560" y="1340768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2" y="3429000"/>
            <a:ext cx="2951113" cy="109245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65190"/>
            <a:ext cx="2804373" cy="196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Podejmowane działania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endParaRPr lang="pl-PL" sz="20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Doradcy rolni </a:t>
            </a:r>
            <a:r>
              <a:rPr lang="pl-PL" sz="2400" b="1" dirty="0">
                <a:solidFill>
                  <a:schemeClr val="bg1"/>
                </a:solidFill>
              </a:rPr>
              <a:t>i </a:t>
            </a:r>
            <a:r>
              <a:rPr lang="pl-PL" sz="2400" b="1" dirty="0" smtClean="0">
                <a:solidFill>
                  <a:schemeClr val="bg1"/>
                </a:solidFill>
              </a:rPr>
              <a:t>doradcy rolno-środowiskowi </a:t>
            </a:r>
            <a:r>
              <a:rPr lang="pl-PL" sz="2400" b="1" dirty="0" smtClean="0">
                <a:solidFill>
                  <a:schemeClr val="bg1"/>
                </a:solidFill>
              </a:rPr>
              <a:t>IRWŁ </a:t>
            </a:r>
          </a:p>
          <a:p>
            <a:pPr algn="ctr"/>
            <a:r>
              <a:rPr lang="pl-PL" sz="2400" b="1" i="1" dirty="0" smtClean="0"/>
              <a:t>-</a:t>
            </a:r>
            <a:r>
              <a:rPr lang="pl-PL" sz="2400" b="1" i="1" dirty="0" smtClean="0">
                <a:solidFill>
                  <a:schemeClr val="bg1"/>
                </a:solidFill>
              </a:rPr>
              <a:t> </a:t>
            </a:r>
            <a:r>
              <a:rPr lang="pl-PL" i="1" dirty="0" smtClean="0"/>
              <a:t>wpisani </a:t>
            </a:r>
            <a:r>
              <a:rPr lang="pl-PL" i="1" dirty="0" smtClean="0"/>
              <a:t>na </a:t>
            </a:r>
            <a:r>
              <a:rPr lang="pl-PL" i="1" dirty="0"/>
              <a:t>listę </a:t>
            </a:r>
            <a:r>
              <a:rPr lang="pl-PL" i="1" dirty="0" err="1" smtClean="0"/>
              <a:t>MRiRW</a:t>
            </a:r>
            <a:endParaRPr lang="pl-PL" i="1" dirty="0"/>
          </a:p>
          <a:p>
            <a:pPr algn="just"/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01" y="2906233"/>
            <a:ext cx="3915779" cy="219115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42721"/>
            <a:ext cx="2949142" cy="19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       Podejmowane 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działania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endParaRPr lang="pl-PL" sz="28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R</a:t>
            </a:r>
            <a:r>
              <a:rPr lang="pl-PL" sz="2800" b="1" dirty="0" smtClean="0">
                <a:solidFill>
                  <a:schemeClr val="bg1"/>
                </a:solidFill>
              </a:rPr>
              <a:t>ealizacja projektu </a:t>
            </a:r>
            <a:r>
              <a:rPr lang="pl-PL" sz="2800" b="1" dirty="0">
                <a:solidFill>
                  <a:schemeClr val="bg1"/>
                </a:solidFill>
              </a:rPr>
              <a:t>pn. </a:t>
            </a:r>
            <a:endParaRPr lang="pl-PL" sz="28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„</a:t>
            </a:r>
            <a:r>
              <a:rPr lang="pl-PL" sz="2800" b="1" dirty="0">
                <a:solidFill>
                  <a:schemeClr val="bg1"/>
                </a:solidFill>
              </a:rPr>
              <a:t>Rolnictwo energią regionu </a:t>
            </a:r>
            <a:r>
              <a:rPr lang="pl-PL" sz="2800" b="1" dirty="0" smtClean="0">
                <a:solidFill>
                  <a:schemeClr val="bg1"/>
                </a:solidFill>
              </a:rPr>
              <a:t>łódzkiego”. </a:t>
            </a:r>
            <a:endParaRPr lang="pl-PL" sz="2800" b="1" dirty="0">
              <a:solidFill>
                <a:schemeClr val="bg1"/>
              </a:solidFill>
            </a:endParaRP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pl-PL" b="1" dirty="0" smtClean="0">
                <a:solidFill>
                  <a:srgbClr val="0070C0"/>
                </a:solidFill>
              </a:rPr>
              <a:t>1 </a:t>
            </a:r>
            <a:r>
              <a:rPr lang="pl-PL" b="1" dirty="0">
                <a:solidFill>
                  <a:srgbClr val="0070C0"/>
                </a:solidFill>
              </a:rPr>
              <a:t>czerwca 2014 </a:t>
            </a:r>
            <a:r>
              <a:rPr lang="pl-PL" b="1" dirty="0" smtClean="0">
                <a:solidFill>
                  <a:srgbClr val="0070C0"/>
                </a:solidFill>
              </a:rPr>
              <a:t>roku w </a:t>
            </a:r>
            <a:r>
              <a:rPr lang="pl-PL" b="1" dirty="0">
                <a:solidFill>
                  <a:srgbClr val="0070C0"/>
                </a:solidFill>
              </a:rPr>
              <a:t>Nowych Zdunach i </a:t>
            </a:r>
            <a:r>
              <a:rPr lang="pl-PL" b="1" dirty="0" smtClean="0">
                <a:solidFill>
                  <a:srgbClr val="0070C0"/>
                </a:solidFill>
              </a:rPr>
              <a:t>7 września </a:t>
            </a:r>
            <a:r>
              <a:rPr lang="pl-PL" b="1" dirty="0">
                <a:solidFill>
                  <a:srgbClr val="0070C0"/>
                </a:solidFill>
              </a:rPr>
              <a:t>2014 roku w Szadku.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47882"/>
            <a:ext cx="2260873" cy="113043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98" y="3451308"/>
            <a:ext cx="2932550" cy="195503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9" y="3239752"/>
            <a:ext cx="2091312" cy="156848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02" y="3453179"/>
            <a:ext cx="2123728" cy="15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       Podejmowane 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działania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r>
              <a:rPr lang="pl-PL" sz="2800" b="1" dirty="0" smtClean="0">
                <a:solidFill>
                  <a:schemeClr val="bg1"/>
                </a:solidFill>
              </a:rPr>
              <a:t>Promocja polskiej żywności - pikniki </a:t>
            </a:r>
            <a:endParaRPr lang="pl-PL" sz="2800" b="1" dirty="0" smtClean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92" y="980728"/>
            <a:ext cx="2381250" cy="142875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1" y="1828418"/>
            <a:ext cx="2195736" cy="123510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64" y="2004202"/>
            <a:ext cx="2776933" cy="183926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43470"/>
            <a:ext cx="2675273" cy="1784386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81" y="3992257"/>
            <a:ext cx="2244793" cy="148681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3" y="3449316"/>
            <a:ext cx="2064664" cy="1367505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97146"/>
            <a:ext cx="2232248" cy="14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Podejmowane działania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Porady </a:t>
            </a:r>
            <a:r>
              <a:rPr lang="pl-PL" sz="2800" b="1" dirty="0" smtClean="0">
                <a:solidFill>
                  <a:schemeClr val="bg1"/>
                </a:solidFill>
              </a:rPr>
              <a:t>prawne dla rolników</a:t>
            </a:r>
          </a:p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Bezpłatne porady dla rolników udzielane przez prawnika </a:t>
            </a:r>
            <a:r>
              <a:rPr lang="pl-PL" b="1" dirty="0" smtClean="0">
                <a:solidFill>
                  <a:srgbClr val="0070C0"/>
                </a:solidFill>
              </a:rPr>
              <a:t>Izby Rolniczej Województwa </a:t>
            </a:r>
            <a:r>
              <a:rPr lang="pl-PL" b="1" dirty="0" smtClean="0">
                <a:solidFill>
                  <a:srgbClr val="0070C0"/>
                </a:solidFill>
              </a:rPr>
              <a:t>Łódzkiego </a:t>
            </a:r>
          </a:p>
        </p:txBody>
      </p:sp>
      <p:pic>
        <p:nvPicPr>
          <p:cNvPr id="12" name="Picture 2" descr="C:\Users\wieprzowina14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602" y="3019553"/>
            <a:ext cx="1589400" cy="1589400"/>
          </a:xfrm>
          <a:prstGeom prst="rect">
            <a:avLst/>
          </a:prstGeom>
          <a:noFill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00" y="2707976"/>
            <a:ext cx="2568848" cy="18838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59877"/>
            <a:ext cx="2723612" cy="18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297335"/>
            <a:ext cx="74888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3200" dirty="0" smtClean="0">
                <a:solidFill>
                  <a:schemeClr val="bg1"/>
                </a:solidFill>
              </a:rPr>
              <a:t>  </a:t>
            </a:r>
            <a:r>
              <a:rPr lang="pl-PL" sz="3200" b="1" dirty="0" smtClean="0">
                <a:solidFill>
                  <a:schemeClr val="bg1"/>
                </a:solidFill>
              </a:rPr>
              <a:t>W NOWEJ ROLI</a:t>
            </a:r>
          </a:p>
          <a:p>
            <a:pPr algn="ctr" hangingPunct="0"/>
            <a:endParaRPr lang="pl-PL" sz="3200" b="1" dirty="0" smtClean="0">
              <a:solidFill>
                <a:schemeClr val="bg1"/>
              </a:solidFill>
            </a:endParaRPr>
          </a:p>
          <a:p>
            <a:pPr algn="ctr" hangingPunct="0"/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-993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530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035655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18905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438400" y="20429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65175" y="2828836"/>
            <a:ext cx="740722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pl-PL" b="1" dirty="0" smtClean="0">
              <a:solidFill>
                <a:srgbClr val="0070C0"/>
              </a:solidFill>
            </a:endParaRPr>
          </a:p>
          <a:p>
            <a:pPr algn="ctr" hangingPunct="0"/>
            <a:endParaRPr lang="pl-PL" b="1" dirty="0">
              <a:solidFill>
                <a:srgbClr val="0070C0"/>
              </a:solidFill>
            </a:endParaRPr>
          </a:p>
          <a:p>
            <a:pPr algn="ctr" hangingPunct="0"/>
            <a:endParaRPr lang="pl-PL" b="1" dirty="0" smtClean="0">
              <a:solidFill>
                <a:srgbClr val="0070C0"/>
              </a:solidFill>
            </a:endParaRPr>
          </a:p>
          <a:p>
            <a:pPr algn="ctr" hangingPunct="0"/>
            <a:endParaRPr lang="pl-PL" b="1" dirty="0">
              <a:solidFill>
                <a:srgbClr val="0070C0"/>
              </a:solidFill>
            </a:endParaRPr>
          </a:p>
          <a:p>
            <a:pPr lvl="0" algn="ctr" hangingPunct="0"/>
            <a:endParaRPr lang="pl-PL" b="1" dirty="0" smtClean="0">
              <a:solidFill>
                <a:srgbClr val="0070C0"/>
              </a:solidFill>
            </a:endParaRPr>
          </a:p>
          <a:p>
            <a:pPr lvl="0" algn="ctr" hangingPunct="0"/>
            <a:r>
              <a:rPr lang="pl-PL" sz="2000" b="1" dirty="0">
                <a:solidFill>
                  <a:srgbClr val="0070C0"/>
                </a:solidFill>
              </a:rPr>
              <a:t>M</a:t>
            </a:r>
            <a:r>
              <a:rPr lang="pl-PL" sz="2000" b="1" dirty="0" smtClean="0">
                <a:solidFill>
                  <a:srgbClr val="0070C0"/>
                </a:solidFill>
              </a:rPr>
              <a:t>iesięcznik </a:t>
            </a:r>
            <a:r>
              <a:rPr lang="pl-PL" sz="2000" b="1" dirty="0">
                <a:solidFill>
                  <a:srgbClr val="0070C0"/>
                </a:solidFill>
              </a:rPr>
              <a:t>Izby Rolniczej Województwa Łódzkiego </a:t>
            </a:r>
          </a:p>
          <a:p>
            <a:pPr lvl="0" algn="ctr" hangingPunct="0"/>
            <a:r>
              <a:rPr lang="pl-PL" sz="2000" b="1" dirty="0" smtClean="0">
                <a:solidFill>
                  <a:srgbClr val="0070C0"/>
                </a:solidFill>
              </a:rPr>
              <a:t>„W NOWEJ ROLI”  </a:t>
            </a:r>
          </a:p>
          <a:p>
            <a:pPr lvl="0" algn="ctr" hangingPunct="0"/>
            <a:r>
              <a:rPr lang="pl-PL" sz="2000" b="1" dirty="0" smtClean="0">
                <a:solidFill>
                  <a:srgbClr val="0070C0"/>
                </a:solidFill>
              </a:rPr>
              <a:t>jest bezpłatnie przekazywany  rolnikom i  mieszkańcom województwa </a:t>
            </a:r>
            <a:r>
              <a:rPr lang="pl-PL" sz="2000" b="1" dirty="0">
                <a:solidFill>
                  <a:srgbClr val="0070C0"/>
                </a:solidFill>
              </a:rPr>
              <a:t>łódzkiego</a:t>
            </a:r>
            <a:r>
              <a:rPr lang="pl-PL" sz="2000" b="1" dirty="0" smtClean="0">
                <a:solidFill>
                  <a:srgbClr val="0070C0"/>
                </a:solidFill>
              </a:rPr>
              <a:t>.</a:t>
            </a:r>
            <a:endParaRPr lang="pl-PL" sz="2000" b="1" dirty="0">
              <a:solidFill>
                <a:srgbClr val="0070C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63" y="943870"/>
            <a:ext cx="2144474" cy="303911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2" y="974443"/>
            <a:ext cx="2267156" cy="321297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22" y="1361217"/>
            <a:ext cx="1555492" cy="22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404664"/>
            <a:ext cx="80648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3200" b="1" dirty="0" smtClean="0">
                <a:solidFill>
                  <a:schemeClr val="bg1"/>
                </a:solidFill>
              </a:rPr>
              <a:t>Strona internetowa IRWŁ </a:t>
            </a:r>
            <a:r>
              <a:rPr lang="pl-PL" sz="3200" b="1" dirty="0">
                <a:solidFill>
                  <a:srgbClr val="0070C0"/>
                </a:solidFill>
              </a:rPr>
              <a:t>www.izbarolnicza.lodz.pl</a:t>
            </a:r>
            <a:endParaRPr lang="pl-PL" sz="2800" b="1" dirty="0">
              <a:solidFill>
                <a:srgbClr val="0070C0"/>
              </a:solidFill>
            </a:endParaRPr>
          </a:p>
          <a:p>
            <a:pPr algn="ctr" hangingPunct="0"/>
            <a:endParaRPr lang="pl-PL" sz="3200" b="1" dirty="0" smtClean="0">
              <a:solidFill>
                <a:schemeClr val="bg1"/>
              </a:solidFill>
            </a:endParaRPr>
          </a:p>
          <a:p>
            <a:pPr algn="ctr" hangingPunct="0"/>
            <a:endParaRPr lang="pl-PL" sz="3200" b="1" dirty="0" smtClean="0">
              <a:solidFill>
                <a:schemeClr val="bg1"/>
              </a:solidFill>
            </a:endParaRPr>
          </a:p>
          <a:p>
            <a:pPr algn="ctr" hangingPunct="0"/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2" y="1997839"/>
            <a:ext cx="4226164" cy="23762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29" y="2076957"/>
            <a:ext cx="1620924" cy="22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40466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3200" b="1" i="1" dirty="0" smtClean="0">
                <a:solidFill>
                  <a:schemeClr val="bg1"/>
                </a:solidFill>
              </a:rPr>
              <a:t>Dziękuję za uwagę</a:t>
            </a:r>
            <a:endParaRPr lang="pl-PL" sz="2800" b="1" i="1" dirty="0" smtClean="0">
              <a:solidFill>
                <a:srgbClr val="0070C0"/>
              </a:solidFill>
            </a:endParaRPr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800" dirty="0" smtClean="0">
              <a:solidFill>
                <a:srgbClr val="0070C0"/>
              </a:solidFill>
            </a:endParaRPr>
          </a:p>
          <a:p>
            <a:pPr hangingPunct="0"/>
            <a:r>
              <a:rPr lang="pl-PL" sz="2400" b="1" dirty="0" smtClean="0"/>
              <a:t> </a:t>
            </a:r>
          </a:p>
          <a:p>
            <a:pPr hangingPunct="0"/>
            <a:endParaRPr lang="pl-PL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87598"/>
            <a:ext cx="5011222" cy="35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47564" y="465138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4075" y="-46795"/>
            <a:ext cx="82809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Rozpoczęcie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działalności 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Izba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Rolnicza Województwa Łódzkiego  reprezentuje ok. 170 tysięcy gospodarstw rolnych  w województwie łódzkim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w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obecnym kształcie IRWŁ</a:t>
            </a:r>
            <a:r>
              <a:rPr kumimoji="0" lang="pl-PL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ea typeface="Times New Roman" pitchFamily="18" charset="0"/>
                <a:cs typeface="Times New Roman" pitchFamily="18" charset="0"/>
              </a:rPr>
              <a:t>działa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od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stycznia 1999 r.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(wejścia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 życie reformy administracyjnej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kraju). </a:t>
            </a:r>
            <a:endParaRPr kumimoji="0" lang="pl-PL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51" y="2654490"/>
            <a:ext cx="3696411" cy="2448272"/>
          </a:xfrm>
          <a:prstGeom prst="rect">
            <a:avLst/>
          </a:prstGeom>
        </p:spPr>
      </p:pic>
      <p:pic>
        <p:nvPicPr>
          <p:cNvPr id="1027" name="Picture 3" descr="C:\Users\sy\Downloads\ZDJĘC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42" y="2636912"/>
            <a:ext cx="2793100" cy="20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907310" y="557482"/>
            <a:ext cx="4973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11560" y="465138"/>
            <a:ext cx="79208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</a:rPr>
              <a:t>Struktura </a:t>
            </a:r>
            <a:r>
              <a:rPr lang="pl-PL" sz="4000" b="1" dirty="0" smtClean="0">
                <a:solidFill>
                  <a:srgbClr val="0070C0"/>
                </a:solidFill>
              </a:rPr>
              <a:t>Izby </a:t>
            </a:r>
            <a:endParaRPr lang="pl-PL" sz="4000" b="1" dirty="0" smtClean="0">
              <a:solidFill>
                <a:srgbClr val="0070C0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Rolnicza Województwa Łódzkiego działa na podstawie Ustawy z dnia 14 grudnia 1995 roku o izbach rolniczych</a:t>
            </a:r>
          </a:p>
          <a:p>
            <a:endParaRPr lang="pl-PL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318 </a:t>
            </a:r>
            <a:r>
              <a:rPr lang="pl-PL" sz="2000" b="1" dirty="0" smtClean="0"/>
              <a:t>członków Rad Powiatowych działających w 21 </a:t>
            </a:r>
            <a:r>
              <a:rPr lang="pl-PL" sz="2000" b="1" dirty="0" smtClean="0"/>
              <a:t>powiatach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42 </a:t>
            </a:r>
            <a:r>
              <a:rPr lang="pl-PL" sz="2000" b="1" dirty="0" smtClean="0"/>
              <a:t>Członków Walnego Zgromadzenia</a:t>
            </a:r>
          </a:p>
          <a:p>
            <a:endParaRPr lang="pl-PL" sz="1400" i="1" dirty="0" smtClean="0"/>
          </a:p>
          <a:p>
            <a:r>
              <a:rPr lang="pl-PL" sz="2000" b="1" i="1" dirty="0" smtClean="0">
                <a:solidFill>
                  <a:srgbClr val="0070C0"/>
                </a:solidFill>
              </a:rPr>
              <a:t>Walne </a:t>
            </a:r>
            <a:r>
              <a:rPr lang="pl-PL" sz="2000" b="1" i="1" dirty="0" smtClean="0">
                <a:solidFill>
                  <a:srgbClr val="0070C0"/>
                </a:solidFill>
              </a:rPr>
              <a:t>Zgromadzenie IRWŁ</a:t>
            </a:r>
          </a:p>
          <a:p>
            <a:r>
              <a:rPr lang="pl-PL" sz="2000" b="1" i="1" dirty="0" smtClean="0">
                <a:solidFill>
                  <a:srgbClr val="0070C0"/>
                </a:solidFill>
              </a:rPr>
              <a:t>- V kadencji</a:t>
            </a:r>
            <a:endParaRPr lang="pl-PL" sz="2000" b="1" i="1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97095"/>
            <a:ext cx="3585040" cy="183076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2055356" cy="11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907310" y="557482"/>
            <a:ext cx="4973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11560" y="465138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</a:rPr>
              <a:t>Zarząd </a:t>
            </a:r>
            <a:r>
              <a:rPr lang="pl-PL" sz="4000" b="1" dirty="0" smtClean="0">
                <a:solidFill>
                  <a:srgbClr val="0070C0"/>
                </a:solidFill>
              </a:rPr>
              <a:t>Izby </a:t>
            </a:r>
            <a:endParaRPr lang="pl-PL" sz="4000" b="1" dirty="0" smtClean="0">
              <a:solidFill>
                <a:srgbClr val="0070C0"/>
              </a:solidFill>
            </a:endParaRPr>
          </a:p>
          <a:p>
            <a:endParaRPr lang="pl-PL" sz="2000" b="1" dirty="0"/>
          </a:p>
          <a:p>
            <a:pPr algn="just"/>
            <a:r>
              <a:rPr lang="pl-PL" sz="2000" b="1" dirty="0" smtClean="0">
                <a:solidFill>
                  <a:schemeClr val="bg1"/>
                </a:solidFill>
              </a:rPr>
              <a:t>Zarząd wybierany jest spośród członków </a:t>
            </a:r>
            <a:r>
              <a:rPr lang="pl-PL" sz="2000" b="1" dirty="0" smtClean="0">
                <a:solidFill>
                  <a:schemeClr val="bg1"/>
                </a:solidFill>
              </a:rPr>
              <a:t>Walnego </a:t>
            </a:r>
            <a:r>
              <a:rPr lang="pl-PL" sz="2000" b="1" dirty="0">
                <a:solidFill>
                  <a:schemeClr val="bg1"/>
                </a:solidFill>
              </a:rPr>
              <a:t>Z</a:t>
            </a:r>
            <a:r>
              <a:rPr lang="pl-PL" sz="2000" b="1" dirty="0" smtClean="0">
                <a:solidFill>
                  <a:schemeClr val="bg1"/>
                </a:solidFill>
              </a:rPr>
              <a:t>gromadzenia </a:t>
            </a:r>
            <a:r>
              <a:rPr lang="pl-PL" sz="2000" b="1" dirty="0" smtClean="0">
                <a:solidFill>
                  <a:schemeClr val="bg1"/>
                </a:solidFill>
              </a:rPr>
              <a:t>i obecnie działa w następującym składzie: </a:t>
            </a:r>
            <a:endParaRPr lang="pl-PL" sz="2000" b="1" dirty="0" smtClean="0">
              <a:solidFill>
                <a:schemeClr val="bg1"/>
              </a:solidFill>
            </a:endParaRPr>
          </a:p>
          <a:p>
            <a:pPr algn="just"/>
            <a:endParaRPr lang="pl-PL" sz="2000" b="1" dirty="0" smtClean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Prezes IRWŁ - Bronisław </a:t>
            </a:r>
            <a:r>
              <a:rPr lang="pl-PL" b="1" dirty="0" smtClean="0">
                <a:solidFill>
                  <a:srgbClr val="0070C0"/>
                </a:solidFill>
              </a:rPr>
              <a:t>Węglewski </a:t>
            </a:r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Wiceprezes IRWŁ </a:t>
            </a:r>
            <a:r>
              <a:rPr lang="pl-PL" b="1" dirty="0" smtClean="0">
                <a:solidFill>
                  <a:srgbClr val="0070C0"/>
                </a:solidFill>
              </a:rPr>
              <a:t>- Andrzej </a:t>
            </a:r>
            <a:r>
              <a:rPr lang="pl-PL" b="1" dirty="0" err="1" smtClean="0">
                <a:solidFill>
                  <a:srgbClr val="0070C0"/>
                </a:solidFill>
              </a:rPr>
              <a:t>Komala</a:t>
            </a:r>
            <a:endParaRPr lang="pl-PL" b="1" dirty="0" smtClean="0">
              <a:solidFill>
                <a:srgbClr val="0070C0"/>
              </a:solidFill>
            </a:endParaRPr>
          </a:p>
          <a:p>
            <a:endParaRPr lang="pl-PL" b="1" dirty="0" smtClean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Członkowie Zarządu </a:t>
            </a:r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Ewa Bednarek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Mariusz </a:t>
            </a:r>
            <a:r>
              <a:rPr lang="pl-PL" b="1" dirty="0" err="1" smtClean="0">
                <a:solidFill>
                  <a:srgbClr val="0070C0"/>
                </a:solidFill>
              </a:rPr>
              <a:t>Cheba</a:t>
            </a:r>
            <a:r>
              <a:rPr lang="pl-PL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Dariusz Kowalczyk</a:t>
            </a:r>
            <a:endParaRPr lang="pl-PL" b="1" dirty="0">
              <a:solidFill>
                <a:srgbClr val="0070C0"/>
              </a:solidFill>
            </a:endParaRPr>
          </a:p>
          <a:p>
            <a:pPr algn="ctr"/>
            <a:endParaRPr lang="pl-PL" b="1" dirty="0" smtClean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Delegat IRWŁ do </a:t>
            </a:r>
            <a:r>
              <a:rPr lang="pl-PL" b="1" dirty="0" smtClean="0">
                <a:solidFill>
                  <a:srgbClr val="0070C0"/>
                </a:solidFill>
              </a:rPr>
              <a:t>KRIR </a:t>
            </a:r>
            <a:r>
              <a:rPr lang="pl-PL" b="1" dirty="0" smtClean="0">
                <a:solidFill>
                  <a:srgbClr val="0070C0"/>
                </a:solidFill>
              </a:rPr>
              <a:t>- </a:t>
            </a:r>
            <a:r>
              <a:rPr lang="pl-PL" b="1" dirty="0" smtClean="0">
                <a:solidFill>
                  <a:srgbClr val="0070C0"/>
                </a:solidFill>
              </a:rPr>
              <a:t>Adam Michaś 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Dyrektor Biura </a:t>
            </a:r>
            <a:r>
              <a:rPr lang="pl-PL" b="1" dirty="0" smtClean="0">
                <a:solidFill>
                  <a:srgbClr val="0070C0"/>
                </a:solidFill>
              </a:rPr>
              <a:t>IRWŁ - Jerzy </a:t>
            </a:r>
            <a:r>
              <a:rPr lang="pl-PL" b="1" dirty="0" err="1" smtClean="0">
                <a:solidFill>
                  <a:srgbClr val="0070C0"/>
                </a:solidFill>
              </a:rPr>
              <a:t>Kuzański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16" y="3576531"/>
            <a:ext cx="2735102" cy="205132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33" y="2072611"/>
            <a:ext cx="1047486" cy="15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331496" y="626785"/>
            <a:ext cx="6749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</a:rPr>
              <a:t>Rolnictwo Województwa Łódzkiego</a:t>
            </a: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11560"/>
            <a:ext cx="3116671" cy="197610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6" y="1433558"/>
            <a:ext cx="2313178" cy="153210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3355678"/>
            <a:ext cx="2856953" cy="189226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74" y="1446423"/>
            <a:ext cx="2568848" cy="170144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23" y="3355678"/>
            <a:ext cx="3430543" cy="22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pl-PL" sz="3200" b="1" dirty="0" smtClean="0">
                <a:solidFill>
                  <a:schemeClr val="bg2">
                    <a:lumMod val="50000"/>
                  </a:schemeClr>
                </a:solidFill>
              </a:rPr>
              <a:t>IRWŁ - podejmowane </a:t>
            </a:r>
            <a:r>
              <a:rPr lang="pl-PL" sz="3200" b="1" dirty="0" smtClean="0">
                <a:solidFill>
                  <a:schemeClr val="bg2">
                    <a:lumMod val="50000"/>
                  </a:schemeClr>
                </a:solidFill>
              </a:rPr>
              <a:t>działania </a:t>
            </a:r>
            <a:endParaRPr lang="pl-PL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Rolnicza Województwa </a:t>
            </a:r>
            <a:r>
              <a:rPr lang="pl-PL" sz="2000" b="1" dirty="0" smtClean="0">
                <a:solidFill>
                  <a:schemeClr val="bg1"/>
                </a:solidFill>
              </a:rPr>
              <a:t>Łódzkiego </a:t>
            </a:r>
            <a:r>
              <a:rPr lang="pl-PL" sz="2000" b="1" dirty="0" smtClean="0">
                <a:solidFill>
                  <a:schemeClr val="bg1"/>
                </a:solidFill>
              </a:rPr>
              <a:t>jako jednostka samorządu rolniczego, działając w oparciu o ustawę o izbach </a:t>
            </a:r>
            <a:r>
              <a:rPr lang="pl-PL" sz="2000" b="1" dirty="0" smtClean="0">
                <a:solidFill>
                  <a:schemeClr val="bg1"/>
                </a:solidFill>
              </a:rPr>
              <a:t>rolniczych, </a:t>
            </a:r>
            <a:r>
              <a:rPr lang="pl-PL" sz="2000" b="1" dirty="0" smtClean="0">
                <a:solidFill>
                  <a:schemeClr val="bg1"/>
                </a:solidFill>
              </a:rPr>
              <a:t>opiniuje projekty aktów prawnych dotyczących rolnictwa oraz interweniuje na rynkach rolnych </a:t>
            </a:r>
            <a:endParaRPr lang="pl-PL" sz="2000" b="1" dirty="0" smtClean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11560" y="2996952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solidFill>
                  <a:srgbClr val="0070C0"/>
                </a:solidFill>
              </a:rPr>
              <a:t> </a:t>
            </a:r>
            <a:endParaRPr lang="pl-PL" sz="1600" b="1" dirty="0">
              <a:solidFill>
                <a:srgbClr val="0070C0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26" y="2519898"/>
            <a:ext cx="1153991" cy="163121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28097"/>
            <a:ext cx="1633732" cy="230935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06929"/>
            <a:ext cx="1495263" cy="211361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05" y="2828097"/>
            <a:ext cx="1264461" cy="17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Podejmowane działania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</a:t>
            </a:r>
            <a:r>
              <a:rPr lang="pl-PL" sz="2000" b="1" dirty="0" smtClean="0">
                <a:solidFill>
                  <a:schemeClr val="bg1"/>
                </a:solidFill>
              </a:rPr>
              <a:t>jest organizatorem </a:t>
            </a:r>
            <a:r>
              <a:rPr lang="pl-PL" sz="2000" b="1" dirty="0" smtClean="0">
                <a:solidFill>
                  <a:schemeClr val="bg1"/>
                </a:solidFill>
              </a:rPr>
              <a:t>szkoleń i konferencji  </a:t>
            </a:r>
            <a:r>
              <a:rPr lang="pl-PL" sz="2000" b="1" dirty="0">
                <a:solidFill>
                  <a:schemeClr val="bg1"/>
                </a:solidFill>
              </a:rPr>
              <a:t>dla liderów obszarów </a:t>
            </a:r>
            <a:r>
              <a:rPr lang="pl-PL" sz="2000" b="1" dirty="0" smtClean="0">
                <a:solidFill>
                  <a:schemeClr val="bg1"/>
                </a:solidFill>
              </a:rPr>
              <a:t>wiejskich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70C0"/>
                </a:solidFill>
              </a:rPr>
              <a:t>R</a:t>
            </a:r>
            <a:r>
              <a:rPr lang="pl-PL" b="1" dirty="0" smtClean="0">
                <a:solidFill>
                  <a:srgbClr val="0070C0"/>
                </a:solidFill>
              </a:rPr>
              <a:t>egionalne </a:t>
            </a:r>
            <a:r>
              <a:rPr lang="pl-PL" b="1" dirty="0">
                <a:solidFill>
                  <a:srgbClr val="0070C0"/>
                </a:solidFill>
              </a:rPr>
              <a:t>konferencje w </a:t>
            </a:r>
            <a:r>
              <a:rPr lang="pl-PL" b="1" dirty="0" smtClean="0">
                <a:solidFill>
                  <a:srgbClr val="0070C0"/>
                </a:solidFill>
              </a:rPr>
              <a:t>powiatach: skierniewickim</a:t>
            </a:r>
            <a:r>
              <a:rPr lang="pl-PL" b="1" dirty="0">
                <a:solidFill>
                  <a:srgbClr val="0070C0"/>
                </a:solidFill>
              </a:rPr>
              <a:t>, łęczyckim, łaskim, </a:t>
            </a:r>
            <a:r>
              <a:rPr lang="pl-PL" b="1" dirty="0" smtClean="0">
                <a:solidFill>
                  <a:srgbClr val="0070C0"/>
                </a:solidFill>
              </a:rPr>
              <a:t>piotrkowskim, gdzie </a:t>
            </a:r>
            <a:r>
              <a:rPr lang="pl-PL" b="1" dirty="0">
                <a:solidFill>
                  <a:srgbClr val="0070C0"/>
                </a:solidFill>
              </a:rPr>
              <a:t>jednym z tematów </a:t>
            </a:r>
            <a:r>
              <a:rPr lang="pl-PL" b="1" dirty="0" smtClean="0">
                <a:solidFill>
                  <a:srgbClr val="0070C0"/>
                </a:solidFill>
              </a:rPr>
              <a:t>była </a:t>
            </a:r>
            <a:r>
              <a:rPr lang="pl-PL" b="1" dirty="0">
                <a:solidFill>
                  <a:srgbClr val="0070C0"/>
                </a:solidFill>
              </a:rPr>
              <a:t>integrowana ochrona roślin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52" y="2662250"/>
            <a:ext cx="2117848" cy="14027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98" y="4240849"/>
            <a:ext cx="2035806" cy="134839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9" y="2996952"/>
            <a:ext cx="2568848" cy="143403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18583"/>
            <a:ext cx="1494742" cy="20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pl-PL" sz="3600" b="1" dirty="0" smtClean="0">
                <a:solidFill>
                  <a:schemeClr val="bg2">
                    <a:lumMod val="50000"/>
                  </a:schemeClr>
                </a:solidFill>
              </a:rPr>
              <a:t>Podejmowane działania 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Izba Rolnicza Województwa  Łódzkiego jako jednostka samorządu rolniczego, działając w oparciu o ustawę o izbach rolniczych  zgodnie  </a:t>
            </a:r>
            <a:r>
              <a:rPr lang="pl-PL" sz="1600" b="1" dirty="0" smtClean="0">
                <a:solidFill>
                  <a:schemeClr val="bg1"/>
                </a:solidFill>
              </a:rPr>
              <a:t>z </a:t>
            </a:r>
            <a:r>
              <a:rPr lang="pl-PL" sz="1600" b="1" dirty="0" smtClean="0">
                <a:solidFill>
                  <a:schemeClr val="bg1"/>
                </a:solidFill>
              </a:rPr>
              <a:t>artykułem </a:t>
            </a:r>
            <a:r>
              <a:rPr lang="pl-PL" sz="1600" b="1" dirty="0" smtClean="0">
                <a:solidFill>
                  <a:schemeClr val="bg1"/>
                </a:solidFill>
              </a:rPr>
              <a:t>5, </a:t>
            </a:r>
            <a:r>
              <a:rPr lang="pl-PL" sz="1600" b="1" dirty="0" smtClean="0">
                <a:solidFill>
                  <a:schemeClr val="bg1"/>
                </a:solidFill>
              </a:rPr>
              <a:t>tj. kształtowanie świadomości ekologicznej producentów rolnych, realizuje swoje zadania statutowe. 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r>
              <a:rPr lang="pl-PL" sz="2000" dirty="0"/>
              <a:t>P</a:t>
            </a:r>
            <a:r>
              <a:rPr lang="pl-PL" sz="2000" dirty="0" smtClean="0"/>
              <a:t>odejmuje </a:t>
            </a:r>
            <a:r>
              <a:rPr lang="pl-PL" sz="2000" dirty="0" smtClean="0"/>
              <a:t>liczne inicjatywy mające na celu wzrost ilości gospodarstw ekologicznych w województwie </a:t>
            </a:r>
            <a:r>
              <a:rPr lang="pl-PL" sz="2000" dirty="0" smtClean="0"/>
              <a:t>łódzkim.</a:t>
            </a:r>
          </a:p>
          <a:p>
            <a:pPr algn="ctr"/>
            <a:r>
              <a:rPr lang="pl-PL" sz="1200" i="1" dirty="0" smtClean="0"/>
              <a:t>Konferencję </a:t>
            </a:r>
            <a:r>
              <a:rPr lang="pl-PL" sz="1200" i="1" dirty="0"/>
              <a:t>dla 150 osób na temat </a:t>
            </a:r>
            <a:r>
              <a:rPr lang="pl-PL" sz="1200" b="1" i="1" dirty="0">
                <a:solidFill>
                  <a:srgbClr val="0070C0"/>
                </a:solidFill>
              </a:rPr>
              <a:t>„Rolnictwo ekologiczne w województwie łódzkim </a:t>
            </a:r>
            <a:r>
              <a:rPr lang="pl-PL" sz="1200" b="1" i="1" dirty="0" smtClean="0">
                <a:solidFill>
                  <a:srgbClr val="0070C0"/>
                </a:solidFill>
              </a:rPr>
              <a:t>- </a:t>
            </a:r>
            <a:r>
              <a:rPr lang="pl-PL" sz="1200" b="1" i="1" dirty="0">
                <a:solidFill>
                  <a:srgbClr val="0070C0"/>
                </a:solidFill>
              </a:rPr>
              <a:t>pespektywy rozwoju”. </a:t>
            </a:r>
            <a:endParaRPr lang="pl-PL" sz="1200" dirty="0" smtClean="0"/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</p:txBody>
      </p:sp>
      <p:sp>
        <p:nvSpPr>
          <p:cNvPr id="12" name="Prostokąt 11"/>
          <p:cNvSpPr/>
          <p:nvPr/>
        </p:nvSpPr>
        <p:spPr>
          <a:xfrm>
            <a:off x="611560" y="2996952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b="1" dirty="0" smtClean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algn="just"/>
            <a:endParaRPr lang="pl-PL" b="1" dirty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algn="just"/>
            <a:endParaRPr lang="pl-PL" b="1" dirty="0" smtClean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algn="just"/>
            <a:endParaRPr lang="pl-PL" b="1" dirty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algn="just"/>
            <a:endParaRPr lang="pl-PL" b="1" dirty="0" smtClean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algn="just"/>
            <a:endParaRPr lang="pl-PL" b="1" dirty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pl-PL" sz="1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Mamy nadzieję, </a:t>
            </a:r>
            <a:r>
              <a:rPr lang="pl-PL" sz="16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że </a:t>
            </a:r>
            <a:r>
              <a:rPr lang="pl-PL" sz="1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poprzez </a:t>
            </a:r>
            <a:r>
              <a:rPr lang="pl-PL" sz="16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działania Izby Rolniczej Województwa Łódzkiego </a:t>
            </a:r>
            <a:r>
              <a:rPr lang="pl-PL" sz="1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nasi rolnicy </a:t>
            </a:r>
            <a:r>
              <a:rPr lang="pl-PL" sz="16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zdecydują się </a:t>
            </a:r>
            <a:r>
              <a:rPr lang="pl-PL" sz="1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przejść </a:t>
            </a:r>
            <a:r>
              <a:rPr lang="pl-PL" sz="16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na rolnictwo ekologiczne i w szybkim tempie dorównają gospodarzom z innych krajów UE</a:t>
            </a:r>
            <a:r>
              <a:rPr lang="pl-PL" sz="1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pl-PL" sz="1600" b="1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24751"/>
            <a:ext cx="2342633" cy="155075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96952"/>
            <a:ext cx="2341516" cy="15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Podejmowane działania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W</a:t>
            </a:r>
            <a:r>
              <a:rPr lang="pl-PL" sz="2000" b="1" dirty="0" smtClean="0">
                <a:solidFill>
                  <a:schemeClr val="bg1"/>
                </a:solidFill>
              </a:rPr>
              <a:t>yjazdy na targi i szkolenia dla rolników z województwa</a:t>
            </a:r>
            <a:endParaRPr lang="pl-PL" sz="2000" b="1" dirty="0" smtClean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8" y="4555635"/>
            <a:ext cx="3276600" cy="122872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132856"/>
            <a:ext cx="2373503" cy="157206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82031"/>
            <a:ext cx="2520280" cy="16692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3797039"/>
            <a:ext cx="3001516" cy="150075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53" y="2238854"/>
            <a:ext cx="1428750" cy="69532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66" y="3111826"/>
            <a:ext cx="2069075" cy="13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53326</TotalTime>
  <Words>500</Words>
  <Application>Microsoft Office PowerPoint</Application>
  <PresentationFormat>Pokaz na ekranie (4:3)</PresentationFormat>
  <Paragraphs>256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Kształt fali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</dc:creator>
  <cp:lastModifiedBy>Sylwia</cp:lastModifiedBy>
  <cp:revision>405</cp:revision>
  <cp:lastPrinted>2017-06-09T09:07:36Z</cp:lastPrinted>
  <dcterms:created xsi:type="dcterms:W3CDTF">2013-12-04T17:44:02Z</dcterms:created>
  <dcterms:modified xsi:type="dcterms:W3CDTF">2018-02-22T09:14:47Z</dcterms:modified>
</cp:coreProperties>
</file>